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</p:sldMasterIdLst>
  <p:notesMasterIdLst>
    <p:notesMasterId r:id="rId17"/>
  </p:notesMasterIdLst>
  <p:handoutMasterIdLst>
    <p:handoutMasterId r:id="rId18"/>
  </p:handoutMasterIdLst>
  <p:sldIdLst>
    <p:sldId id="259" r:id="rId3"/>
    <p:sldId id="278" r:id="rId4"/>
    <p:sldId id="282" r:id="rId5"/>
    <p:sldId id="288" r:id="rId6"/>
    <p:sldId id="284" r:id="rId7"/>
    <p:sldId id="271" r:id="rId8"/>
    <p:sldId id="273" r:id="rId9"/>
    <p:sldId id="291" r:id="rId10"/>
    <p:sldId id="272" r:id="rId11"/>
    <p:sldId id="277" r:id="rId12"/>
    <p:sldId id="292" r:id="rId13"/>
    <p:sldId id="274" r:id="rId14"/>
    <p:sldId id="290" r:id="rId15"/>
    <p:sldId id="266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IDOS Dinamització Social" initials="ED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1B"/>
    <a:srgbClr val="4472C4"/>
    <a:srgbClr val="FF4359"/>
    <a:srgbClr val="FF9FAA"/>
    <a:srgbClr val="5BF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53" autoAdjust="0"/>
    <p:restoredTop sz="95144" autoAdjust="0"/>
  </p:normalViewPr>
  <p:slideViewPr>
    <p:cSldViewPr snapToGrid="0">
      <p:cViewPr>
        <p:scale>
          <a:sx n="71" d="100"/>
          <a:sy n="71" d="100"/>
        </p:scale>
        <p:origin x="-438" y="-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E41FF-3D8E-4855-9685-BA1134B10F33}" type="datetimeFigureOut">
              <a:rPr lang="es-ES" smtClean="0"/>
              <a:t>08/07/2020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48B28-7E85-4AB6-8639-7A175D6303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16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778BC-5C97-4538-BBD3-A9782362E3F8}" type="datetimeFigureOut">
              <a:rPr lang="es-ES" smtClean="0"/>
              <a:t>08/07/2020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E66F6-D623-4D11-A44F-BA636D6D57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2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E66F6-D623-4D11-A44F-BA636D6D578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013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E66F6-D623-4D11-A44F-BA636D6D578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59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9361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ca-ES" dirty="0"/>
          </a:p>
        </p:txBody>
      </p:sp>
      <p:pic>
        <p:nvPicPr>
          <p:cNvPr id="11" name="Picture 3" descr="LOGO E1DOS 3,1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81" b="53095" l="25956" r="73224">
                        <a14:foregroundMark x1="38251" y1="24048" x2="35519" y2="25952"/>
                        <a14:foregroundMark x1="51366" y1="15238" x2="48361" y2="19048"/>
                        <a14:foregroundMark x1="64208" y1="25238" x2="64208" y2="25238"/>
                        <a14:foregroundMark x1="65574" y1="39762" x2="65574" y2="39762"/>
                        <a14:foregroundMark x1="49180" y1="12381" x2="49180" y2="12381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53" t="9502" r="20587" b="42040"/>
          <a:stretch/>
        </p:blipFill>
        <p:spPr bwMode="auto">
          <a:xfrm rot="4258901">
            <a:off x="8627822" y="3408135"/>
            <a:ext cx="4444272" cy="417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913936"/>
            <a:ext cx="9144000" cy="2387600"/>
          </a:xfrm>
        </p:spPr>
        <p:txBody>
          <a:bodyPr anchor="b"/>
          <a:lstStyle>
            <a:lvl1pPr algn="ctr">
              <a:defRPr sz="6000" cap="small" baseline="0">
                <a:solidFill>
                  <a:srgbClr val="C00000"/>
                </a:solidFill>
                <a:latin typeface="Cambria" panose="02040503050406030204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ca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806EF-5CAD-4237-AEBF-0D95B74F463E}" type="datetimeFigureOut">
              <a:rPr lang="ca-ES" smtClean="0"/>
              <a:pPr/>
              <a:t>8/7/2020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8843749" y="6356350"/>
            <a:ext cx="297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dirty="0" err="1"/>
              <a:t>contacta@eidos.social</a:t>
            </a:r>
            <a:endParaRPr lang="ca-ES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4763" y="6350"/>
            <a:ext cx="2767240" cy="2244280"/>
            <a:chOff x="4763" y="6350"/>
            <a:chExt cx="2767240" cy="2244280"/>
          </a:xfrm>
        </p:grpSpPr>
        <p:pic>
          <p:nvPicPr>
            <p:cNvPr id="8" name="Picture 2" descr="logo-Eidos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87" t="50027"/>
            <a:stretch>
              <a:fillRect/>
            </a:stretch>
          </p:blipFill>
          <p:spPr bwMode="auto">
            <a:xfrm>
              <a:off x="4763" y="6350"/>
              <a:ext cx="2085975" cy="146208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</p:spPr>
        </p:pic>
        <p:pic>
          <p:nvPicPr>
            <p:cNvPr id="9" name="Picture 3" descr="LOGO E1DOS 3,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945" y="478971"/>
              <a:ext cx="1543058" cy="1771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20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0171" y="457200"/>
            <a:ext cx="35818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ca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90171" y="2057400"/>
            <a:ext cx="35818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806EF-5CAD-4237-AEBF-0D95B74F463E}" type="datetimeFigureOut">
              <a:rPr lang="ca-ES" smtClean="0"/>
              <a:pPr/>
              <a:t>8/7/2020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B0F5-D863-4D7F-A18B-C00691AC1D6E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8456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806EF-5CAD-4237-AEBF-0D95B74F463E}" type="datetimeFigureOut">
              <a:rPr lang="ca-ES" smtClean="0"/>
              <a:pPr/>
              <a:t>8/7/2020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B0F5-D863-4D7F-A18B-C00691AC1D6E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98712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62742" y="365125"/>
            <a:ext cx="7309757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806EF-5CAD-4237-AEBF-0D95B74F463E}" type="datetimeFigureOut">
              <a:rPr lang="ca-ES" smtClean="0"/>
              <a:pPr/>
              <a:t>8/7/2020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B0F5-D863-4D7F-A18B-C00691AC1D6E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13614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9361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ca-ES" dirty="0"/>
          </a:p>
        </p:txBody>
      </p:sp>
      <p:pic>
        <p:nvPicPr>
          <p:cNvPr id="11" name="Picture 3" descr="LOGO E1DOS 3,1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81" b="53095" l="25956" r="73224">
                        <a14:foregroundMark x1="38251" y1="24048" x2="35519" y2="25952"/>
                        <a14:foregroundMark x1="51366" y1="15238" x2="48361" y2="19048"/>
                        <a14:foregroundMark x1="64208" y1="25238" x2="64208" y2="25238"/>
                        <a14:foregroundMark x1="65574" y1="39762" x2="65574" y2="39762"/>
                        <a14:foregroundMark x1="49180" y1="12381" x2="49180" y2="12381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53" t="9502" r="20587" b="42040"/>
          <a:stretch/>
        </p:blipFill>
        <p:spPr bwMode="auto">
          <a:xfrm rot="4258901">
            <a:off x="8627822" y="3408135"/>
            <a:ext cx="4444272" cy="417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913936"/>
            <a:ext cx="9144000" cy="2387600"/>
          </a:xfrm>
        </p:spPr>
        <p:txBody>
          <a:bodyPr anchor="b"/>
          <a:lstStyle>
            <a:lvl1pPr algn="ctr">
              <a:defRPr sz="6000" cap="small" baseline="0">
                <a:solidFill>
                  <a:srgbClr val="C00000"/>
                </a:solidFill>
                <a:latin typeface="Cambria" panose="02040503050406030204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ca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806EF-5CAD-4237-AEBF-0D95B74F463E}" type="datetimeFigureOut">
              <a:rPr lang="ca-ES" smtClean="0"/>
              <a:pPr/>
              <a:t>8/7/2020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8843749" y="6356350"/>
            <a:ext cx="297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dirty="0" err="1"/>
              <a:t>contacta@eidos.social</a:t>
            </a:r>
            <a:endParaRPr lang="ca-ES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4763" y="6350"/>
            <a:ext cx="2767240" cy="2244280"/>
            <a:chOff x="4763" y="6350"/>
            <a:chExt cx="2767240" cy="2244280"/>
          </a:xfrm>
        </p:grpSpPr>
        <p:pic>
          <p:nvPicPr>
            <p:cNvPr id="8" name="Picture 2" descr="logo-Eidos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87" t="50027"/>
            <a:stretch>
              <a:fillRect/>
            </a:stretch>
          </p:blipFill>
          <p:spPr bwMode="auto">
            <a:xfrm>
              <a:off x="4763" y="6350"/>
              <a:ext cx="2085975" cy="146208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</p:spPr>
        </p:pic>
        <p:pic>
          <p:nvPicPr>
            <p:cNvPr id="9" name="Picture 3" descr="LOGO E1DOS 3,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945" y="478971"/>
              <a:ext cx="1543058" cy="1771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0148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B0F5-D863-4D7F-A18B-C00691AC1D6E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85002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1142" y="1709738"/>
            <a:ext cx="1018630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ca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61142" y="4589463"/>
            <a:ext cx="1018630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161142" y="6356350"/>
            <a:ext cx="2420258" cy="365125"/>
          </a:xfrm>
          <a:prstGeom prst="rect">
            <a:avLst/>
          </a:prstGeom>
        </p:spPr>
        <p:txBody>
          <a:bodyPr/>
          <a:lstStyle/>
          <a:p>
            <a:fld id="{570806EF-5CAD-4237-AEBF-0D95B74F463E}" type="datetimeFigureOut">
              <a:rPr lang="ca-ES" smtClean="0"/>
              <a:pPr/>
              <a:t>8/7/2020</a:t>
            </a:fld>
            <a:endParaRPr lang="ca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B0F5-D863-4D7F-A18B-C00691AC1D6E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04992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apecio 9"/>
          <p:cNvSpPr/>
          <p:nvPr userDrawn="1"/>
        </p:nvSpPr>
        <p:spPr>
          <a:xfrm flipV="1">
            <a:off x="1313543" y="2272"/>
            <a:ext cx="7449458" cy="6858000"/>
          </a:xfrm>
          <a:prstGeom prst="trapezoid">
            <a:avLst>
              <a:gd name="adj" fmla="val 2738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9" name="Grupo 8"/>
          <p:cNvGrpSpPr/>
          <p:nvPr userDrawn="1"/>
        </p:nvGrpSpPr>
        <p:grpSpPr>
          <a:xfrm>
            <a:off x="942776" y="0"/>
            <a:ext cx="7558641" cy="6858000"/>
            <a:chOff x="942776" y="0"/>
            <a:chExt cx="7558641" cy="6858000"/>
          </a:xfrm>
        </p:grpSpPr>
        <p:sp>
          <p:nvSpPr>
            <p:cNvPr id="7" name="Trapecio 6"/>
            <p:cNvSpPr/>
            <p:nvPr userDrawn="1"/>
          </p:nvSpPr>
          <p:spPr>
            <a:xfrm flipV="1">
              <a:off x="1051959" y="0"/>
              <a:ext cx="7449458" cy="6858000"/>
            </a:xfrm>
            <a:prstGeom prst="trapezoid">
              <a:avLst>
                <a:gd name="adj" fmla="val 27388"/>
              </a:avLst>
            </a:prstGeom>
            <a:solidFill>
              <a:srgbClr val="E300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8" name="Diagrama de flujo: proceso 7"/>
            <p:cNvSpPr/>
            <p:nvPr userDrawn="1"/>
          </p:nvSpPr>
          <p:spPr>
            <a:xfrm flipV="1">
              <a:off x="942776" y="0"/>
              <a:ext cx="4120543" cy="6858000"/>
            </a:xfrm>
            <a:prstGeom prst="flowChartProcess">
              <a:avLst/>
            </a:prstGeom>
            <a:solidFill>
              <a:srgbClr val="E300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9558" y="1470026"/>
            <a:ext cx="6488846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ca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501417" y="4562167"/>
            <a:ext cx="3445395" cy="1500187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B0F5-D863-4D7F-A18B-C00691AC1D6E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1832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87354" y="1825625"/>
            <a:ext cx="4832446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023046" y="6356350"/>
            <a:ext cx="2558354" cy="365125"/>
          </a:xfrm>
          <a:prstGeom prst="rect">
            <a:avLst/>
          </a:prstGeom>
        </p:spPr>
        <p:txBody>
          <a:bodyPr/>
          <a:lstStyle/>
          <a:p>
            <a:fld id="{570806EF-5CAD-4237-AEBF-0D95B74F463E}" type="datetimeFigureOut">
              <a:rPr lang="ca-ES" smtClean="0"/>
              <a:pPr/>
              <a:t>8/7/2020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B0F5-D863-4D7F-A18B-C00691AC1D6E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99442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4684" y="365125"/>
            <a:ext cx="10150703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ca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04685" y="1681163"/>
            <a:ext cx="47928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04686" y="2505075"/>
            <a:ext cx="4792889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1204684" y="6356350"/>
            <a:ext cx="2376715" cy="365125"/>
          </a:xfrm>
          <a:prstGeom prst="rect">
            <a:avLst/>
          </a:prstGeom>
        </p:spPr>
        <p:txBody>
          <a:bodyPr/>
          <a:lstStyle/>
          <a:p>
            <a:fld id="{570806EF-5CAD-4237-AEBF-0D95B74F463E}" type="datetimeFigureOut">
              <a:rPr lang="ca-ES" smtClean="0"/>
              <a:pPr/>
              <a:t>8/7/2020</a:t>
            </a:fld>
            <a:endParaRPr lang="ca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B0F5-D863-4D7F-A18B-C00691AC1D6E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34884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806EF-5CAD-4237-AEBF-0D95B74F463E}" type="datetimeFigureOut">
              <a:rPr lang="ca-ES" smtClean="0"/>
              <a:pPr/>
              <a:t>8/7/2020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B0F5-D863-4D7F-A18B-C00691AC1D6E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2390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B0F5-D863-4D7F-A18B-C00691AC1D6E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57739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806EF-5CAD-4237-AEBF-0D95B74F463E}" type="datetimeFigureOut">
              <a:rPr lang="ca-ES" smtClean="0"/>
              <a:pPr/>
              <a:t>8/7/2020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B0F5-D863-4D7F-A18B-C00691AC1D6E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20211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3552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19200" y="2057400"/>
            <a:ext cx="3552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806EF-5CAD-4237-AEBF-0D95B74F463E}" type="datetimeFigureOut">
              <a:rPr lang="ca-ES" smtClean="0"/>
              <a:pPr/>
              <a:t>8/7/2020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B0F5-D863-4D7F-A18B-C00691AC1D6E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1859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0171" y="457200"/>
            <a:ext cx="35818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ca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90171" y="2057400"/>
            <a:ext cx="35818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806EF-5CAD-4237-AEBF-0D95B74F463E}" type="datetimeFigureOut">
              <a:rPr lang="ca-ES" smtClean="0"/>
              <a:pPr/>
              <a:t>8/7/2020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B0F5-D863-4D7F-A18B-C00691AC1D6E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88840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806EF-5CAD-4237-AEBF-0D95B74F463E}" type="datetimeFigureOut">
              <a:rPr lang="ca-ES" smtClean="0"/>
              <a:pPr/>
              <a:t>8/7/2020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B0F5-D863-4D7F-A18B-C00691AC1D6E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12124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62742" y="365125"/>
            <a:ext cx="7309757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806EF-5CAD-4237-AEBF-0D95B74F463E}" type="datetimeFigureOut">
              <a:rPr lang="ca-ES" smtClean="0"/>
              <a:pPr/>
              <a:t>8/7/2020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B0F5-D863-4D7F-A18B-C00691AC1D6E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2300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1142" y="1709738"/>
            <a:ext cx="1018630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ca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61142" y="4589463"/>
            <a:ext cx="1018630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161142" y="6356350"/>
            <a:ext cx="2420258" cy="365125"/>
          </a:xfrm>
          <a:prstGeom prst="rect">
            <a:avLst/>
          </a:prstGeom>
        </p:spPr>
        <p:txBody>
          <a:bodyPr/>
          <a:lstStyle/>
          <a:p>
            <a:fld id="{570806EF-5CAD-4237-AEBF-0D95B74F463E}" type="datetimeFigureOut">
              <a:rPr lang="ca-ES" smtClean="0"/>
              <a:pPr/>
              <a:t>8/7/2020</a:t>
            </a:fld>
            <a:endParaRPr lang="ca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B0F5-D863-4D7F-A18B-C00691AC1D6E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0069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apecio 9"/>
          <p:cNvSpPr/>
          <p:nvPr userDrawn="1"/>
        </p:nvSpPr>
        <p:spPr>
          <a:xfrm flipV="1">
            <a:off x="1313543" y="2272"/>
            <a:ext cx="7449458" cy="6858000"/>
          </a:xfrm>
          <a:prstGeom prst="trapezoid">
            <a:avLst>
              <a:gd name="adj" fmla="val 2738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9" name="Grupo 8"/>
          <p:cNvGrpSpPr/>
          <p:nvPr userDrawn="1"/>
        </p:nvGrpSpPr>
        <p:grpSpPr>
          <a:xfrm>
            <a:off x="-1981200" y="0"/>
            <a:ext cx="10482617" cy="6858000"/>
            <a:chOff x="-1981200" y="0"/>
            <a:chExt cx="10482617" cy="6858000"/>
          </a:xfrm>
        </p:grpSpPr>
        <p:sp>
          <p:nvSpPr>
            <p:cNvPr id="7" name="Trapecio 6"/>
            <p:cNvSpPr/>
            <p:nvPr userDrawn="1"/>
          </p:nvSpPr>
          <p:spPr>
            <a:xfrm flipV="1">
              <a:off x="-1981200" y="0"/>
              <a:ext cx="10482617" cy="6858000"/>
            </a:xfrm>
            <a:prstGeom prst="trapezoid">
              <a:avLst>
                <a:gd name="adj" fmla="val 27388"/>
              </a:avLst>
            </a:prstGeom>
            <a:solidFill>
              <a:srgbClr val="E300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8" name="Diagrama de flujo: proceso 7"/>
            <p:cNvSpPr/>
            <p:nvPr userDrawn="1"/>
          </p:nvSpPr>
          <p:spPr>
            <a:xfrm flipV="1">
              <a:off x="942776" y="0"/>
              <a:ext cx="4120543" cy="6858000"/>
            </a:xfrm>
            <a:prstGeom prst="flowChartProcess">
              <a:avLst/>
            </a:prstGeom>
            <a:solidFill>
              <a:srgbClr val="E300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1674" y="1470026"/>
            <a:ext cx="5076729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ca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240708" y="3903047"/>
            <a:ext cx="3445395" cy="1500187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pic>
        <p:nvPicPr>
          <p:cNvPr id="5" name="Imatge 4" descr="Imatge que conté dibuix, menjar&#10;&#10;Descripció generada automàticament">
            <a:extLst>
              <a:ext uri="{FF2B5EF4-FFF2-40B4-BE49-F238E27FC236}">
                <a16:creationId xmlns:a16="http://schemas.microsoft.com/office/drawing/2014/main" xmlns="" id="{044C8227-B5CE-4517-BE9A-901DCC43B7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017" y="5738561"/>
            <a:ext cx="682752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8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87354" y="1825625"/>
            <a:ext cx="4832446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023046" y="6356350"/>
            <a:ext cx="2558354" cy="365125"/>
          </a:xfrm>
          <a:prstGeom prst="rect">
            <a:avLst/>
          </a:prstGeom>
        </p:spPr>
        <p:txBody>
          <a:bodyPr/>
          <a:lstStyle/>
          <a:p>
            <a:fld id="{570806EF-5CAD-4237-AEBF-0D95B74F463E}" type="datetimeFigureOut">
              <a:rPr lang="ca-ES" smtClean="0"/>
              <a:pPr/>
              <a:t>8/7/2020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B0F5-D863-4D7F-A18B-C00691AC1D6E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6595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4684" y="365125"/>
            <a:ext cx="10150703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ca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04685" y="1681163"/>
            <a:ext cx="47928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04686" y="2505075"/>
            <a:ext cx="4792889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1204684" y="6356350"/>
            <a:ext cx="2376715" cy="365125"/>
          </a:xfrm>
          <a:prstGeom prst="rect">
            <a:avLst/>
          </a:prstGeom>
        </p:spPr>
        <p:txBody>
          <a:bodyPr/>
          <a:lstStyle/>
          <a:p>
            <a:fld id="{570806EF-5CAD-4237-AEBF-0D95B74F463E}" type="datetimeFigureOut">
              <a:rPr lang="ca-ES" smtClean="0"/>
              <a:pPr/>
              <a:t>8/7/2020</a:t>
            </a:fld>
            <a:endParaRPr lang="ca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B0F5-D863-4D7F-A18B-C00691AC1D6E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3066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806EF-5CAD-4237-AEBF-0D95B74F463E}" type="datetimeFigureOut">
              <a:rPr lang="ca-ES" smtClean="0"/>
              <a:pPr/>
              <a:t>8/7/2020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B0F5-D863-4D7F-A18B-C00691AC1D6E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0636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806EF-5CAD-4237-AEBF-0D95B74F463E}" type="datetimeFigureOut">
              <a:rPr lang="ca-ES" smtClean="0"/>
              <a:pPr/>
              <a:t>8/7/2020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B0F5-D863-4D7F-A18B-C00691AC1D6E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0816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3552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19200" y="2057400"/>
            <a:ext cx="3552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806EF-5CAD-4237-AEBF-0D95B74F463E}" type="datetimeFigureOut">
              <a:rPr lang="ca-ES" smtClean="0"/>
              <a:pPr/>
              <a:t>8/7/2020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B0F5-D863-4D7F-A18B-C00691AC1D6E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8355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LOGO E1DOS 3,1"/>
          <p:cNvPicPr>
            <a:picLocks noChangeAspect="1" noChangeArrowheads="1"/>
          </p:cNvPicPr>
          <p:nvPr/>
        </p:nvPicPr>
        <p:blipFill rotWithShape="1">
          <a:blip r:embed="rId14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2381" b="53095" l="25956" r="73224">
                        <a14:foregroundMark x1="38251" y1="24048" x2="35519" y2="25952"/>
                        <a14:foregroundMark x1="51366" y1="15238" x2="48361" y2="19048"/>
                        <a14:foregroundMark x1="64208" y1="25238" x2="64208" y2="25238"/>
                        <a14:foregroundMark x1="65574" y1="39762" x2="65574" y2="39762"/>
                        <a14:foregroundMark x1="49180" y1="12381" x2="49180" y2="12381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53" t="9502" r="20587" b="42040"/>
          <a:stretch/>
        </p:blipFill>
        <p:spPr bwMode="auto">
          <a:xfrm rot="20748051">
            <a:off x="6837354" y="-220878"/>
            <a:ext cx="6468154" cy="607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187354" y="365125"/>
            <a:ext cx="101664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ca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87354" y="1825625"/>
            <a:ext cx="101664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C00000"/>
                </a:solidFill>
                <a:latin typeface="+mj-lt"/>
              </a:defRPr>
            </a:lvl1pPr>
          </a:lstStyle>
          <a:p>
            <a:fld id="{6765B0F5-D863-4D7F-A18B-C00691AC1D6E}" type="slidenum">
              <a:rPr lang="ca-ES" smtClean="0"/>
              <a:pPr/>
              <a:t>‹Nº›</a:t>
            </a:fld>
            <a:endParaRPr lang="ca-ES"/>
          </a:p>
        </p:txBody>
      </p:sp>
      <p:pic>
        <p:nvPicPr>
          <p:cNvPr id="8" name="Picture 3" descr="LOGO E1DOS 3,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3997"/>
            <a:ext cx="595745" cy="68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618426" y="6398566"/>
            <a:ext cx="2975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a-ES" sz="1400" b="1" dirty="0" err="1">
                <a:solidFill>
                  <a:schemeClr val="tx1"/>
                </a:solidFill>
              </a:rPr>
              <a:t>contacta@eidos.social</a:t>
            </a:r>
            <a:endParaRPr lang="ca-E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3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LOGO E1DOS 3,1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1"/>
          <a:stretch/>
        </p:blipFill>
        <p:spPr bwMode="auto">
          <a:xfrm rot="5400000">
            <a:off x="-2051025" y="3741713"/>
            <a:ext cx="5167315" cy="106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LOGO E1DOS 3,1"/>
          <p:cNvPicPr>
            <a:picLocks noChangeAspect="1" noChangeArrowheads="1"/>
          </p:cNvPicPr>
          <p:nvPr/>
        </p:nvPicPr>
        <p:blipFill rotWithShape="1">
          <a:blip r:embed="rId15" cstate="print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381" b="53095" l="25956" r="73224">
                        <a14:foregroundMark x1="38251" y1="24048" x2="35519" y2="25952"/>
                        <a14:foregroundMark x1="51366" y1="15238" x2="48361" y2="19048"/>
                        <a14:foregroundMark x1="64208" y1="25238" x2="64208" y2="25238"/>
                        <a14:foregroundMark x1="65574" y1="39762" x2="65574" y2="39762"/>
                        <a14:foregroundMark x1="49180" y1="12381" x2="49180" y2="12381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53" t="9502" r="20587" b="42040"/>
          <a:stretch/>
        </p:blipFill>
        <p:spPr bwMode="auto">
          <a:xfrm rot="20748051">
            <a:off x="6954918" y="-280457"/>
            <a:ext cx="6468154" cy="607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187354" y="365125"/>
            <a:ext cx="101664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ca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87354" y="1825625"/>
            <a:ext cx="101664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C00000"/>
                </a:solidFill>
                <a:latin typeface="+mj-lt"/>
              </a:defRPr>
            </a:lvl1pPr>
          </a:lstStyle>
          <a:p>
            <a:fld id="{6765B0F5-D863-4D7F-A18B-C00691AC1D6E}" type="slidenum">
              <a:rPr lang="ca-ES" smtClean="0"/>
              <a:pPr/>
              <a:t>‹Nº›</a:t>
            </a:fld>
            <a:endParaRPr lang="ca-ES"/>
          </a:p>
        </p:txBody>
      </p:sp>
      <p:pic>
        <p:nvPicPr>
          <p:cNvPr id="8" name="Picture 3" descr="LOGO E1DOS 3,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634917"/>
            <a:ext cx="1065266" cy="122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loi_\Desktop\Escritorio 2\EIDOS\PLH grafisme nom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58807"/>
            <a:ext cx="1265687" cy="44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loi_\Desktop\Escritorio 2\EIDOS\PLH Rubí\Recursos grafics\logo rubi transp.jp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190" y="781821"/>
            <a:ext cx="1313643" cy="92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17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ABA4ED4D-E9CC-4717-9A64-AB8A68AB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60" y="1896518"/>
            <a:ext cx="6884116" cy="3706168"/>
          </a:xfrm>
        </p:spPr>
        <p:txBody>
          <a:bodyPr>
            <a:normAutofit fontScale="90000"/>
          </a:bodyPr>
          <a:lstStyle/>
          <a:p>
            <a:r>
              <a:rPr lang="ca-ES" sz="5300" dirty="0"/>
              <a:t>Procés de participació ciutadana per a l’elaboració del</a:t>
            </a:r>
            <a:r>
              <a:rPr lang="ca-ES" sz="5400" dirty="0"/>
              <a:t/>
            </a:r>
            <a:br>
              <a:rPr lang="ca-ES" sz="5400" dirty="0"/>
            </a:br>
            <a:r>
              <a:rPr lang="ca-ES" sz="5400" dirty="0"/>
              <a:t/>
            </a:r>
            <a:br>
              <a:rPr lang="ca-ES" sz="5400" dirty="0"/>
            </a:br>
            <a:r>
              <a:rPr lang="ca-ES" sz="5400" dirty="0"/>
              <a:t/>
            </a:r>
            <a:br>
              <a:rPr lang="ca-ES" sz="5400" dirty="0"/>
            </a:br>
            <a:r>
              <a:rPr lang="ca-ES" sz="5400" dirty="0"/>
              <a:t/>
            </a:r>
            <a:br>
              <a:rPr lang="ca-ES" sz="5400" dirty="0"/>
            </a:br>
            <a:r>
              <a:rPr lang="ca-ES" sz="4400" dirty="0"/>
              <a:t>Proposta metodològica</a:t>
            </a:r>
            <a:endParaRPr lang="es-ES" sz="4400" dirty="0"/>
          </a:p>
        </p:txBody>
      </p:sp>
      <p:sp>
        <p:nvSpPr>
          <p:cNvPr id="4" name="Títol 1">
            <a:extLst>
              <a:ext uri="{FF2B5EF4-FFF2-40B4-BE49-F238E27FC236}">
                <a16:creationId xmlns:a16="http://schemas.microsoft.com/office/drawing/2014/main" xmlns="" id="{31D8D2A7-6DED-42AD-B712-F27B510A404A}"/>
              </a:ext>
            </a:extLst>
          </p:cNvPr>
          <p:cNvSpPr txBox="1">
            <a:spLocks/>
          </p:cNvSpPr>
          <p:nvPr/>
        </p:nvSpPr>
        <p:spPr>
          <a:xfrm>
            <a:off x="570155" y="5732060"/>
            <a:ext cx="4920821" cy="774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ca-ES" sz="2000" dirty="0"/>
              <a:t>6 de juliol del 2020 </a:t>
            </a:r>
            <a:endParaRPr lang="es-ES" sz="2000" dirty="0"/>
          </a:p>
        </p:txBody>
      </p:sp>
      <p:sp>
        <p:nvSpPr>
          <p:cNvPr id="5" name="Contenidor de text 2">
            <a:extLst>
              <a:ext uri="{FF2B5EF4-FFF2-40B4-BE49-F238E27FC236}">
                <a16:creationId xmlns:a16="http://schemas.microsoft.com/office/drawing/2014/main" xmlns="" id="{85BEFA4A-1D4D-450B-8555-3B35591C3E5F}"/>
              </a:ext>
            </a:extLst>
          </p:cNvPr>
          <p:cNvSpPr txBox="1">
            <a:spLocks/>
          </p:cNvSpPr>
          <p:nvPr/>
        </p:nvSpPr>
        <p:spPr>
          <a:xfrm>
            <a:off x="8418128" y="6119410"/>
            <a:ext cx="2560566" cy="543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000" dirty="0">
                <a:solidFill>
                  <a:schemeClr val="tx1"/>
                </a:solidFill>
              </a:rPr>
              <a:t>Amb el suport tècnic de: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eloi_\Desktop\EIDOS\logo rubi tran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856971"/>
            <a:ext cx="38100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loi_\Desktop\Escritorio 2\EIDOS\PLH grafisme nom blan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42" y="3239213"/>
            <a:ext cx="4137025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4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88123" y="351544"/>
            <a:ext cx="9284678" cy="1062644"/>
          </a:xfrm>
        </p:spPr>
        <p:txBody>
          <a:bodyPr anchor="b">
            <a:normAutofit/>
          </a:bodyPr>
          <a:lstStyle/>
          <a:p>
            <a:r>
              <a:rPr lang="es-ES" dirty="0" err="1"/>
              <a:t>Calendari</a:t>
            </a:r>
            <a:endParaRPr lang="ca-ES" dirty="0"/>
          </a:p>
        </p:txBody>
      </p:sp>
      <p:sp>
        <p:nvSpPr>
          <p:cNvPr id="12" name="11 Rectángulo"/>
          <p:cNvSpPr/>
          <p:nvPr/>
        </p:nvSpPr>
        <p:spPr>
          <a:xfrm>
            <a:off x="6197594" y="2150857"/>
            <a:ext cx="1260000" cy="550333"/>
          </a:xfrm>
          <a:prstGeom prst="rect">
            <a:avLst/>
          </a:prstGeom>
          <a:solidFill>
            <a:srgbClr val="E300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latin typeface="+mj-lt"/>
              </a:rPr>
              <a:t>Tallers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presencials</a:t>
            </a:r>
            <a:endParaRPr lang="es-ES" dirty="0">
              <a:latin typeface="+mj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483584" y="2150856"/>
            <a:ext cx="1522746" cy="550333"/>
          </a:xfrm>
          <a:prstGeom prst="rect">
            <a:avLst/>
          </a:prstGeom>
          <a:solidFill>
            <a:srgbClr val="E300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latin typeface="+mj-lt"/>
              </a:rPr>
              <a:t>Punts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d’informació</a:t>
            </a:r>
            <a:endParaRPr lang="es-ES" dirty="0">
              <a:latin typeface="+mj-lt"/>
            </a:endParaRPr>
          </a:p>
        </p:txBody>
      </p:sp>
      <p:sp>
        <p:nvSpPr>
          <p:cNvPr id="10" name="9 Pentágono"/>
          <p:cNvSpPr/>
          <p:nvPr/>
        </p:nvSpPr>
        <p:spPr>
          <a:xfrm>
            <a:off x="1773712" y="5987464"/>
            <a:ext cx="9086545" cy="550333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latin typeface="+mj-lt"/>
              </a:rPr>
              <a:t>Seguiment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metodològic</a:t>
            </a:r>
            <a:r>
              <a:rPr lang="es-ES" dirty="0">
                <a:latin typeface="+mj-lt"/>
              </a:rPr>
              <a:t> de la Mesa </a:t>
            </a:r>
            <a:r>
              <a:rPr lang="es-ES" dirty="0" err="1">
                <a:latin typeface="+mj-lt"/>
              </a:rPr>
              <a:t>pel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Dret</a:t>
            </a:r>
            <a:r>
              <a:rPr lang="es-ES" dirty="0">
                <a:latin typeface="+mj-lt"/>
              </a:rPr>
              <a:t> a </a:t>
            </a:r>
            <a:r>
              <a:rPr lang="es-ES" dirty="0" err="1">
                <a:latin typeface="+mj-lt"/>
              </a:rPr>
              <a:t>l’Habitatge</a:t>
            </a:r>
            <a:endParaRPr lang="es-ES" dirty="0">
              <a:latin typeface="+mj-lt"/>
            </a:endParaRPr>
          </a:p>
        </p:txBody>
      </p:sp>
      <p:cxnSp>
        <p:nvCxnSpPr>
          <p:cNvPr id="6" name="5 Conector recto"/>
          <p:cNvCxnSpPr/>
          <p:nvPr/>
        </p:nvCxnSpPr>
        <p:spPr>
          <a:xfrm flipV="1">
            <a:off x="1769533" y="1802386"/>
            <a:ext cx="0" cy="36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1769533" y="1982386"/>
            <a:ext cx="86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V="1">
            <a:off x="3200400" y="1802386"/>
            <a:ext cx="0" cy="36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flipV="1">
            <a:off x="4656667" y="1811863"/>
            <a:ext cx="0" cy="36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V="1">
            <a:off x="6096000" y="1802386"/>
            <a:ext cx="0" cy="36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V="1">
            <a:off x="7526917" y="1802380"/>
            <a:ext cx="0" cy="36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V="1">
            <a:off x="8974768" y="1819308"/>
            <a:ext cx="0" cy="36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1879600" y="1527727"/>
            <a:ext cx="1236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latin typeface="+mj-lt"/>
              </a:rPr>
              <a:t>Juliol</a:t>
            </a:r>
            <a:endParaRPr lang="es-ES" sz="1600" dirty="0">
              <a:latin typeface="+mj-lt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3310468" y="1507649"/>
            <a:ext cx="1236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latin typeface="+mj-lt"/>
              </a:rPr>
              <a:t>Agost</a:t>
            </a:r>
            <a:endParaRPr lang="es-ES" sz="1600" dirty="0">
              <a:latin typeface="+mj-lt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4758264" y="1507649"/>
            <a:ext cx="1236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latin typeface="+mj-lt"/>
              </a:rPr>
              <a:t>Setembre</a:t>
            </a:r>
            <a:endParaRPr lang="es-ES" sz="1600" dirty="0">
              <a:latin typeface="+mj-lt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197594" y="1508231"/>
            <a:ext cx="1236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+mj-lt"/>
              </a:rPr>
              <a:t>Octubre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7653860" y="1507649"/>
            <a:ext cx="1236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+mj-lt"/>
              </a:rPr>
              <a:t>Nov. Des.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9077792" y="2142713"/>
            <a:ext cx="1340879" cy="550333"/>
          </a:xfrm>
          <a:prstGeom prst="rect">
            <a:avLst/>
          </a:prstGeom>
          <a:solidFill>
            <a:srgbClr val="E300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latin typeface="+mj-lt"/>
              </a:rPr>
              <a:t>Presentació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Resultats</a:t>
            </a:r>
            <a:endParaRPr lang="es-ES" dirty="0">
              <a:latin typeface="+mj-lt"/>
            </a:endParaRPr>
          </a:p>
        </p:txBody>
      </p:sp>
      <p:cxnSp>
        <p:nvCxnSpPr>
          <p:cNvPr id="31" name="30 Conector recto"/>
          <p:cNvCxnSpPr/>
          <p:nvPr/>
        </p:nvCxnSpPr>
        <p:spPr>
          <a:xfrm flipV="1">
            <a:off x="10414102" y="1819308"/>
            <a:ext cx="0" cy="36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9093190" y="1010779"/>
            <a:ext cx="1236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+mj-lt"/>
              </a:rPr>
              <a:t>1er trimestre</a:t>
            </a:r>
          </a:p>
          <a:p>
            <a:pPr algn="ctr"/>
            <a:r>
              <a:rPr lang="es-ES" sz="1600" dirty="0">
                <a:latin typeface="+mj-lt"/>
              </a:rPr>
              <a:t>2021</a:t>
            </a:r>
          </a:p>
        </p:txBody>
      </p:sp>
      <p:grpSp>
        <p:nvGrpSpPr>
          <p:cNvPr id="39" name="38 Grupo"/>
          <p:cNvGrpSpPr/>
          <p:nvPr/>
        </p:nvGrpSpPr>
        <p:grpSpPr>
          <a:xfrm>
            <a:off x="1836985" y="5219750"/>
            <a:ext cx="9023273" cy="648000"/>
            <a:chOff x="1576947" y="3433231"/>
            <a:chExt cx="7397821" cy="648000"/>
          </a:xfrm>
        </p:grpSpPr>
        <p:sp>
          <p:nvSpPr>
            <p:cNvPr id="9" name="8 Pentágono"/>
            <p:cNvSpPr/>
            <p:nvPr/>
          </p:nvSpPr>
          <p:spPr>
            <a:xfrm>
              <a:off x="1769533" y="3505199"/>
              <a:ext cx="7205235" cy="550333"/>
            </a:xfrm>
            <a:prstGeom prst="homePlate">
              <a:avLst/>
            </a:prstGeom>
            <a:solidFill>
              <a:srgbClr val="E3001B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err="1">
                  <a:latin typeface="+mj-lt"/>
                </a:rPr>
                <a:t>Campanya</a:t>
              </a:r>
              <a:r>
                <a:rPr lang="es-ES" dirty="0">
                  <a:latin typeface="+mj-lt"/>
                </a:rPr>
                <a:t> de </a:t>
              </a:r>
              <a:r>
                <a:rPr lang="es-ES" dirty="0" err="1">
                  <a:latin typeface="+mj-lt"/>
                </a:rPr>
                <a:t>difusió</a:t>
              </a:r>
              <a:r>
                <a:rPr lang="es-ES" dirty="0">
                  <a:latin typeface="+mj-lt"/>
                </a:rPr>
                <a:t> en </a:t>
              </a:r>
              <a:r>
                <a:rPr lang="es-ES" dirty="0" err="1">
                  <a:latin typeface="+mj-lt"/>
                </a:rPr>
                <a:t>línia</a:t>
              </a:r>
              <a:endParaRPr lang="es-ES" dirty="0">
                <a:latin typeface="+mj-lt"/>
              </a:endParaRPr>
            </a:p>
          </p:txBody>
        </p:sp>
        <p:pic>
          <p:nvPicPr>
            <p:cNvPr id="36" name="Picture 2" descr="C:\Users\eloi_\Desktop\EIDOS\logos rubi transparent 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38" t="27246" r="51744" b="34039"/>
            <a:stretch/>
          </p:blipFill>
          <p:spPr bwMode="auto">
            <a:xfrm>
              <a:off x="1576947" y="3433231"/>
              <a:ext cx="643432" cy="648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39 Rectángulo"/>
          <p:cNvSpPr/>
          <p:nvPr/>
        </p:nvSpPr>
        <p:spPr>
          <a:xfrm>
            <a:off x="1855732" y="2179631"/>
            <a:ext cx="1907527" cy="550333"/>
          </a:xfrm>
          <a:prstGeom prst="rect">
            <a:avLst/>
          </a:prstGeom>
          <a:solidFill>
            <a:srgbClr val="E300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latin typeface="+mj-lt"/>
              </a:rPr>
              <a:t>Pàgina</a:t>
            </a:r>
            <a:r>
              <a:rPr lang="es-ES" dirty="0">
                <a:latin typeface="+mj-lt"/>
              </a:rPr>
              <a:t> web</a:t>
            </a:r>
          </a:p>
        </p:txBody>
      </p:sp>
      <p:sp>
        <p:nvSpPr>
          <p:cNvPr id="11" name="10 Pentágono"/>
          <p:cNvSpPr/>
          <p:nvPr/>
        </p:nvSpPr>
        <p:spPr>
          <a:xfrm>
            <a:off x="4524540" y="4165681"/>
            <a:ext cx="4318099" cy="550333"/>
          </a:xfrm>
          <a:prstGeom prst="homePlate">
            <a:avLst/>
          </a:prstGeom>
          <a:solidFill>
            <a:srgbClr val="E300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latin typeface="+mj-lt"/>
              </a:rPr>
              <a:t>       </a:t>
            </a:r>
            <a:r>
              <a:rPr lang="es-ES" dirty="0" err="1">
                <a:latin typeface="+mj-lt"/>
              </a:rPr>
              <a:t>Participació</a:t>
            </a:r>
            <a:r>
              <a:rPr lang="es-ES" dirty="0">
                <a:latin typeface="+mj-lt"/>
              </a:rPr>
              <a:t> en </a:t>
            </a:r>
            <a:r>
              <a:rPr lang="es-ES" dirty="0" err="1">
                <a:latin typeface="+mj-lt"/>
              </a:rPr>
              <a:t>línia</a:t>
            </a:r>
            <a:r>
              <a:rPr lang="es-ES" dirty="0">
                <a:latin typeface="+mj-lt"/>
              </a:rPr>
              <a:t> a </a:t>
            </a:r>
          </a:p>
        </p:txBody>
      </p:sp>
      <p:pic>
        <p:nvPicPr>
          <p:cNvPr id="43" name="Picture 2" descr="C:\Users\eloi_\Desktop\EIDOS\logos rubi transparent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1" t="28104" r="25819" b="32141"/>
          <a:stretch/>
        </p:blipFill>
        <p:spPr bwMode="auto">
          <a:xfrm>
            <a:off x="7297389" y="2445070"/>
            <a:ext cx="459055" cy="41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eloi_\Desktop\EIDOS\logos rubi transparent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8" t="27246" r="51744" b="34039"/>
          <a:stretch/>
        </p:blipFill>
        <p:spPr bwMode="auto">
          <a:xfrm>
            <a:off x="3409190" y="2439841"/>
            <a:ext cx="393212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eloi_\Desktop\EIDOS\logos rubi transparent 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9" t="27470" r="2181" b="32775"/>
          <a:stretch/>
        </p:blipFill>
        <p:spPr bwMode="auto">
          <a:xfrm>
            <a:off x="10190753" y="2445070"/>
            <a:ext cx="437559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eloi_\Desktop\EIDOS\logos rubi transparent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8" t="27246" r="51744" b="34039"/>
          <a:stretch/>
        </p:blipFill>
        <p:spPr bwMode="auto">
          <a:xfrm>
            <a:off x="5829783" y="2445070"/>
            <a:ext cx="393212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loi_\Desktop\EIDOS\rubi participa trasnsp blan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802" y="4165681"/>
            <a:ext cx="1418166" cy="45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eloi_\Desktop\EIDOS\logos rubi transparent 1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1" t="28104" r="25819" b="32141"/>
          <a:stretch/>
        </p:blipFill>
        <p:spPr bwMode="auto">
          <a:xfrm>
            <a:off x="4230646" y="4143435"/>
            <a:ext cx="665819" cy="62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11 Rectángulo">
            <a:extLst>
              <a:ext uri="{FF2B5EF4-FFF2-40B4-BE49-F238E27FC236}">
                <a16:creationId xmlns:a16="http://schemas.microsoft.com/office/drawing/2014/main" xmlns="" id="{29A0FF6E-55AC-4EDB-87F8-3CDA190AB2C6}"/>
              </a:ext>
            </a:extLst>
          </p:cNvPr>
          <p:cNvSpPr/>
          <p:nvPr/>
        </p:nvSpPr>
        <p:spPr>
          <a:xfrm>
            <a:off x="4483585" y="2798867"/>
            <a:ext cx="2974010" cy="550333"/>
          </a:xfrm>
          <a:prstGeom prst="rect">
            <a:avLst/>
          </a:prstGeom>
          <a:solidFill>
            <a:srgbClr val="E300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latin typeface="+mj-lt"/>
              </a:rPr>
              <a:t>Qüestionaris</a:t>
            </a:r>
            <a:endParaRPr lang="es-ES" dirty="0"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E3ACB78-BC18-4DCC-B4EF-EDE8E90A8F60}"/>
              </a:ext>
            </a:extLst>
          </p:cNvPr>
          <p:cNvSpPr/>
          <p:nvPr/>
        </p:nvSpPr>
        <p:spPr>
          <a:xfrm>
            <a:off x="7756444" y="3137095"/>
            <a:ext cx="459055" cy="460387"/>
          </a:xfrm>
          <a:prstGeom prst="ellipse">
            <a:avLst/>
          </a:prstGeom>
          <a:solidFill>
            <a:srgbClr val="E3001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+mj-lt"/>
            </a:endParaRPr>
          </a:p>
        </p:txBody>
      </p:sp>
      <p:sp>
        <p:nvSpPr>
          <p:cNvPr id="35" name="TextBox 11">
            <a:extLst>
              <a:ext uri="{FF2B5EF4-FFF2-40B4-BE49-F238E27FC236}">
                <a16:creationId xmlns:a16="http://schemas.microsoft.com/office/drawing/2014/main" xmlns="" id="{2AFAFA62-4211-4C95-927C-383D9F565D81}"/>
              </a:ext>
            </a:extLst>
          </p:cNvPr>
          <p:cNvSpPr txBox="1"/>
          <p:nvPr/>
        </p:nvSpPr>
        <p:spPr>
          <a:xfrm>
            <a:off x="8186942" y="3164534"/>
            <a:ext cx="210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+mj-lt"/>
              </a:rPr>
              <a:t>Estudi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propostes</a:t>
            </a:r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229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88123" y="386013"/>
            <a:ext cx="9284678" cy="1062644"/>
          </a:xfrm>
        </p:spPr>
        <p:txBody>
          <a:bodyPr anchor="b">
            <a:normAutofit/>
          </a:bodyPr>
          <a:lstStyle/>
          <a:p>
            <a:r>
              <a:rPr lang="es-ES" dirty="0" err="1"/>
              <a:t>Calendari</a:t>
            </a:r>
            <a:endParaRPr lang="ca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4380AC0-7032-43ED-922E-203CCB65C39F}"/>
              </a:ext>
            </a:extLst>
          </p:cNvPr>
          <p:cNvSpPr/>
          <p:nvPr/>
        </p:nvSpPr>
        <p:spPr>
          <a:xfrm>
            <a:off x="1280160" y="1813441"/>
            <a:ext cx="8829040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a-ES" dirty="0"/>
              <a:t>14-15/7: Roda de premsa i inici accions comunicatives (mitjans i xarxes)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a-ES" dirty="0"/>
              <a:t>8/9: parada Francesc Macià amb Pere </a:t>
            </a:r>
            <a:r>
              <a:rPr lang="ca-ES" dirty="0" err="1"/>
              <a:t>Esmendia</a:t>
            </a:r>
            <a:r>
              <a:rPr lang="ca-ES" dirty="0"/>
              <a:t>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a-ES" dirty="0"/>
              <a:t>10/9: parada porta CAP Mútua.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a-ES" dirty="0"/>
              <a:t>18/9: parada Mercat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a-ES" dirty="0"/>
              <a:t>19/9: parada Mercadal – Antoni </a:t>
            </a:r>
            <a:r>
              <a:rPr lang="ca-ES" dirty="0" err="1"/>
              <a:t>Sedó</a:t>
            </a:r>
            <a:endParaRPr lang="ca-ES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a-ES" dirty="0"/>
              <a:t>24/9: parada Maximí Fornés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a-ES" dirty="0"/>
              <a:t>25/9: parada Sant Jordi Parc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a-ES" dirty="0"/>
              <a:t>2/10: Taller personal tècnic ajuntament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a-ES" dirty="0"/>
              <a:t>8/10: Taller ciutadania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a-ES" dirty="0"/>
              <a:t>20/10: Taller agents socials, econòmics i professionals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a-ES" dirty="0"/>
              <a:t>1er Trimestre 2021: Sessió de retorn a la Mesa i devolució a </a:t>
            </a:r>
            <a:r>
              <a:rPr lang="ca-ES" dirty="0" err="1"/>
              <a:t>ciudadania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136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13178" y="497954"/>
            <a:ext cx="10166445" cy="1325563"/>
          </a:xfrm>
        </p:spPr>
        <p:txBody>
          <a:bodyPr/>
          <a:lstStyle/>
          <a:p>
            <a:r>
              <a:rPr lang="es-ES" dirty="0" err="1">
                <a:latin typeface="Cambria" charset="0"/>
                <a:ea typeface="Cambria" charset="0"/>
                <a:cs typeface="Cambria" charset="0"/>
              </a:rPr>
              <a:t>Resultats</a:t>
            </a:r>
            <a:r>
              <a:rPr lang="es-ES" dirty="0">
                <a:latin typeface="Cambria" charset="0"/>
                <a:ea typeface="Cambria" charset="0"/>
                <a:cs typeface="Cambria" charset="0"/>
              </a:rPr>
              <a:t> i </a:t>
            </a:r>
            <a:r>
              <a:rPr lang="es-ES" dirty="0" err="1">
                <a:latin typeface="Cambria" charset="0"/>
                <a:ea typeface="Cambria" charset="0"/>
                <a:cs typeface="Cambria" charset="0"/>
              </a:rPr>
              <a:t>retorn</a:t>
            </a:r>
            <a:endParaRPr lang="es-E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42262" y="2105135"/>
            <a:ext cx="9194603" cy="4217273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a-ES" sz="2400" b="1" dirty="0"/>
              <a:t>Memòria participativa</a:t>
            </a:r>
            <a:r>
              <a:rPr lang="ca-ES" sz="2400" dirty="0"/>
              <a:t>: retorn al llarg del procés </a:t>
            </a:r>
          </a:p>
          <a:p>
            <a:pPr marL="457200" lvl="1" indent="0">
              <a:lnSpc>
                <a:spcPct val="130000"/>
              </a:lnSpc>
              <a:spcBef>
                <a:spcPts val="0"/>
              </a:spcBef>
              <a:buNone/>
            </a:pPr>
            <a:endParaRPr lang="ca-ES" sz="2000" dirty="0"/>
          </a:p>
          <a:p>
            <a:pPr marL="457200" lvl="1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ca-ES" dirty="0"/>
              <a:t>La memòria participativa informarà dels diferents canals oberts i agruparà els resultats de totes les sessions de participació realitzades.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ca-ES" sz="2400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a-ES" sz="2400" b="1" dirty="0"/>
              <a:t>Sessió de devolució </a:t>
            </a:r>
            <a:r>
              <a:rPr lang="ca-ES" sz="2400" dirty="0"/>
              <a:t>a la mesa</a:t>
            </a:r>
          </a:p>
          <a:p>
            <a:pPr marL="457200" lvl="1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ca-ES" dirty="0"/>
              <a:t>On s’exposaran les principals accions incorporades.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ca-ES" sz="2400" b="1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a-ES" sz="2400" b="1" dirty="0"/>
              <a:t>Retorn dels resultats finals </a:t>
            </a:r>
            <a:r>
              <a:rPr lang="ca-ES" sz="2400" dirty="0"/>
              <a:t>del procés a la ciutadania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ca-ES" sz="24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ca-ES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ca-ES" dirty="0"/>
          </a:p>
        </p:txBody>
      </p:sp>
      <p:sp>
        <p:nvSpPr>
          <p:cNvPr id="5" name="4 Pentágono"/>
          <p:cNvSpPr/>
          <p:nvPr/>
        </p:nvSpPr>
        <p:spPr>
          <a:xfrm>
            <a:off x="1395155" y="512540"/>
            <a:ext cx="9804400" cy="1083733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50" name="Picture 2" descr="C:\Users\eloi_\Desktop\EIDOS\logos rubi transparent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9" t="27470" r="2181" b="32775"/>
          <a:stretch/>
        </p:blipFill>
        <p:spPr bwMode="auto">
          <a:xfrm>
            <a:off x="1479821" y="535592"/>
            <a:ext cx="1171996" cy="106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eloi_\Desktop\EIDOS\PLH Rubí\RR grafics\rubi participa trasnsp verme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83" y="1878722"/>
            <a:ext cx="2276475" cy="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ol 5">
            <a:extLst>
              <a:ext uri="{FF2B5EF4-FFF2-40B4-BE49-F238E27FC236}">
                <a16:creationId xmlns:a16="http://schemas.microsoft.com/office/drawing/2014/main" xmlns="" id="{F4FA2B97-F614-4A61-81C3-0870D9C0DB86}"/>
              </a:ext>
            </a:extLst>
          </p:cNvPr>
          <p:cNvSpPr txBox="1">
            <a:spLocks/>
          </p:cNvSpPr>
          <p:nvPr/>
        </p:nvSpPr>
        <p:spPr>
          <a:xfrm>
            <a:off x="2494700" y="404962"/>
            <a:ext cx="90255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s-ES" dirty="0" err="1"/>
              <a:t>Resultats</a:t>
            </a:r>
            <a:r>
              <a:rPr lang="es-ES" dirty="0"/>
              <a:t> i </a:t>
            </a:r>
            <a:r>
              <a:rPr lang="es-ES" dirty="0" err="1"/>
              <a:t>retorn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27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ntágono"/>
          <p:cNvSpPr/>
          <p:nvPr/>
        </p:nvSpPr>
        <p:spPr>
          <a:xfrm>
            <a:off x="1391484" y="514690"/>
            <a:ext cx="9804400" cy="1083733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50" name="Picture 2" descr="C:\Users\eloi_\Desktop\EIDOS\logos rubi transparent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9" t="27470" r="2181" b="32775"/>
          <a:stretch/>
        </p:blipFill>
        <p:spPr bwMode="auto">
          <a:xfrm>
            <a:off x="1374846" y="583874"/>
            <a:ext cx="1171996" cy="106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ol 5">
            <a:extLst>
              <a:ext uri="{FF2B5EF4-FFF2-40B4-BE49-F238E27FC236}">
                <a16:creationId xmlns:a16="http://schemas.microsoft.com/office/drawing/2014/main" xmlns="" id="{F4FA2B97-F614-4A61-81C3-0870D9C0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700" y="404962"/>
            <a:ext cx="9025539" cy="1325563"/>
          </a:xfrm>
        </p:spPr>
        <p:txBody>
          <a:bodyPr/>
          <a:lstStyle/>
          <a:p>
            <a:r>
              <a:rPr lang="es-ES" dirty="0"/>
              <a:t>La Mesa en el </a:t>
            </a:r>
            <a:r>
              <a:rPr lang="es-ES" dirty="0" err="1"/>
              <a:t>procés</a:t>
            </a:r>
            <a:r>
              <a:rPr lang="es-ES" dirty="0"/>
              <a:t> </a:t>
            </a:r>
            <a:r>
              <a:rPr lang="es-ES" dirty="0" err="1"/>
              <a:t>participatiu</a:t>
            </a:r>
            <a:endParaRPr lang="es-E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02B4F0B8-53A9-4A08-837A-E819B804F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84" y="2025096"/>
            <a:ext cx="9484514" cy="1263965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ca-ES" sz="2000" dirty="0"/>
              <a:t> </a:t>
            </a:r>
            <a:endParaRPr lang="ca-ES" sz="5800" dirty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a-ES" sz="7300" dirty="0"/>
              <a:t>Volem que la Mesa pel Dret a l’Habitatge sigui un actor clau en el </a:t>
            </a:r>
            <a:r>
              <a:rPr lang="ca-ES" sz="7300" dirty="0" err="1"/>
              <a:t>proc</a:t>
            </a:r>
            <a:r>
              <a:rPr lang="es-ES" sz="7300" dirty="0" err="1"/>
              <a:t>és</a:t>
            </a:r>
            <a:r>
              <a:rPr lang="mr-IN" sz="7300" dirty="0"/>
              <a:t>…</a:t>
            </a:r>
            <a:endParaRPr lang="ca-ES" sz="17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ca-ES" sz="2900" dirty="0"/>
          </a:p>
        </p:txBody>
      </p:sp>
      <p:pic>
        <p:nvPicPr>
          <p:cNvPr id="20" name="Imagen 27">
            <a:extLst>
              <a:ext uri="{FF2B5EF4-FFF2-40B4-BE49-F238E27FC236}">
                <a16:creationId xmlns:a16="http://schemas.microsoft.com/office/drawing/2014/main" xmlns="" id="{08436B7E-AE64-4B6B-BD81-9D7CE947E1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6" r="73719" b="33861"/>
          <a:stretch/>
        </p:blipFill>
        <p:spPr bwMode="auto">
          <a:xfrm>
            <a:off x="3842314" y="2946131"/>
            <a:ext cx="1242530" cy="93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2 Marcador de contenido">
            <a:extLst>
              <a:ext uri="{FF2B5EF4-FFF2-40B4-BE49-F238E27FC236}">
                <a16:creationId xmlns:a16="http://schemas.microsoft.com/office/drawing/2014/main" xmlns="" id="{CB5626A4-F072-48D4-B6F8-3AF294D8B06D}"/>
              </a:ext>
            </a:extLst>
          </p:cNvPr>
          <p:cNvSpPr txBox="1">
            <a:spLocks/>
          </p:cNvSpPr>
          <p:nvPr/>
        </p:nvSpPr>
        <p:spPr>
          <a:xfrm>
            <a:off x="6837277" y="5720273"/>
            <a:ext cx="2183492" cy="663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2400"/>
              <a:t>Fent-ne un </a:t>
            </a:r>
            <a:r>
              <a:rPr lang="ca-ES" sz="2400" b="1"/>
              <a:t>seguiment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a-ES" sz="2400"/>
          </a:p>
        </p:txBody>
      </p:sp>
      <p:pic>
        <p:nvPicPr>
          <p:cNvPr id="22" name="Picture 2" descr="C:\Users\eloi_\Desktop\EIDOS\logos rubi transparent 1.png">
            <a:extLst>
              <a:ext uri="{FF2B5EF4-FFF2-40B4-BE49-F238E27FC236}">
                <a16:creationId xmlns:a16="http://schemas.microsoft.com/office/drawing/2014/main" xmlns="" id="{4471124C-61B3-4F1C-BF50-B5BB15FAAA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9" t="27470" r="2181" b="32775"/>
          <a:stretch/>
        </p:blipFill>
        <p:spPr bwMode="auto">
          <a:xfrm>
            <a:off x="5354724" y="5556875"/>
            <a:ext cx="103423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 Marcador de contenido">
            <a:extLst>
              <a:ext uri="{FF2B5EF4-FFF2-40B4-BE49-F238E27FC236}">
                <a16:creationId xmlns:a16="http://schemas.microsoft.com/office/drawing/2014/main" xmlns="" id="{CAD22923-4DED-4147-AFF7-F2258A7E03A0}"/>
              </a:ext>
            </a:extLst>
          </p:cNvPr>
          <p:cNvSpPr txBox="1">
            <a:spLocks/>
          </p:cNvSpPr>
          <p:nvPr/>
        </p:nvSpPr>
        <p:spPr>
          <a:xfrm>
            <a:off x="5228778" y="3178703"/>
            <a:ext cx="2183492" cy="663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2400"/>
              <a:t>Contribuint </a:t>
            </a:r>
            <a:br>
              <a:rPr lang="ca-ES" sz="2400"/>
            </a:br>
            <a:r>
              <a:rPr lang="ca-ES" sz="2400"/>
              <a:t>al seu </a:t>
            </a:r>
            <a:r>
              <a:rPr lang="ca-ES" sz="2400" b="1"/>
              <a:t>disseny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a-ES" sz="2400"/>
          </a:p>
        </p:txBody>
      </p:sp>
      <p:pic>
        <p:nvPicPr>
          <p:cNvPr id="24" name="Picture 2" descr="C:\Users\eloi_\Desktop\EIDOS\logos rubi transparent 1.png">
            <a:extLst>
              <a:ext uri="{FF2B5EF4-FFF2-40B4-BE49-F238E27FC236}">
                <a16:creationId xmlns:a16="http://schemas.microsoft.com/office/drawing/2014/main" xmlns="" id="{ED2AAE39-8474-4143-9D10-6B827D99F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1" t="28104" r="25819" b="32141"/>
          <a:stretch/>
        </p:blipFill>
        <p:spPr bwMode="auto">
          <a:xfrm>
            <a:off x="1460470" y="4620875"/>
            <a:ext cx="103423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eloi_\Desktop\EIDOS\logos rubi transparent 1.png">
            <a:extLst>
              <a:ext uri="{FF2B5EF4-FFF2-40B4-BE49-F238E27FC236}">
                <a16:creationId xmlns:a16="http://schemas.microsoft.com/office/drawing/2014/main" xmlns="" id="{FAFC656C-2785-4FFF-A414-609FDD97F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8" t="27246" r="51744" b="34039"/>
          <a:stretch/>
        </p:blipFill>
        <p:spPr bwMode="auto">
          <a:xfrm>
            <a:off x="7297380" y="4016788"/>
            <a:ext cx="929403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 Marcador de contenido">
            <a:extLst>
              <a:ext uri="{FF2B5EF4-FFF2-40B4-BE49-F238E27FC236}">
                <a16:creationId xmlns:a16="http://schemas.microsoft.com/office/drawing/2014/main" xmlns="" id="{E2F7EA96-1389-4FC2-BB5C-54313AFCDAAD}"/>
              </a:ext>
            </a:extLst>
          </p:cNvPr>
          <p:cNvSpPr txBox="1">
            <a:spLocks/>
          </p:cNvSpPr>
          <p:nvPr/>
        </p:nvSpPr>
        <p:spPr>
          <a:xfrm>
            <a:off x="2750568" y="4803166"/>
            <a:ext cx="2183492" cy="663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2400"/>
              <a:t>Elaborant </a:t>
            </a:r>
            <a:r>
              <a:rPr lang="ca-ES" sz="2400" b="1"/>
              <a:t>propostes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a-ES" sz="2400"/>
          </a:p>
        </p:txBody>
      </p:sp>
      <p:sp>
        <p:nvSpPr>
          <p:cNvPr id="27" name="2 Marcador de contenido">
            <a:extLst>
              <a:ext uri="{FF2B5EF4-FFF2-40B4-BE49-F238E27FC236}">
                <a16:creationId xmlns:a16="http://schemas.microsoft.com/office/drawing/2014/main" xmlns="" id="{92D19070-FF3F-4B9E-8B97-50B5289B3719}"/>
              </a:ext>
            </a:extLst>
          </p:cNvPr>
          <p:cNvSpPr txBox="1">
            <a:spLocks/>
          </p:cNvSpPr>
          <p:nvPr/>
        </p:nvSpPr>
        <p:spPr>
          <a:xfrm>
            <a:off x="8530271" y="4096700"/>
            <a:ext cx="3145914" cy="811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2400"/>
              <a:t>Fent </a:t>
            </a:r>
            <a:r>
              <a:rPr lang="ca-ES" sz="2400" b="1"/>
              <a:t>difusió</a:t>
            </a:r>
            <a:r>
              <a:rPr lang="ca-ES" sz="2400"/>
              <a:t> i implicant la ciutadania</a:t>
            </a:r>
          </a:p>
        </p:txBody>
      </p:sp>
    </p:spTree>
    <p:extLst>
      <p:ext uri="{BB962C8B-B14F-4D97-AF65-F5344CB8AC3E}">
        <p14:creationId xmlns:p14="http://schemas.microsoft.com/office/powerpoint/2010/main" val="43522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oi_\Desktop\EIDOS\PLH Rubí\RR grafics\logo rub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t="24483" r="9543" b="24411"/>
          <a:stretch/>
        </p:blipFill>
        <p:spPr bwMode="auto">
          <a:xfrm>
            <a:off x="8418128" y="4133745"/>
            <a:ext cx="3094893" cy="13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xmlns="" id="{ABA4ED4D-E9CC-4717-9A64-AB8A68AB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2" y="1661898"/>
            <a:ext cx="6809590" cy="2017218"/>
          </a:xfrm>
        </p:spPr>
        <p:txBody>
          <a:bodyPr>
            <a:normAutofit/>
          </a:bodyPr>
          <a:lstStyle/>
          <a:p>
            <a:pPr algn="ctr"/>
            <a:r>
              <a:rPr lang="ca-ES" sz="5400" dirty="0" err="1"/>
              <a:t>Som-hi</a:t>
            </a:r>
            <a:r>
              <a:rPr lang="ca-ES" sz="5400" dirty="0"/>
              <a:t>?</a:t>
            </a:r>
            <a:endParaRPr lang="es-ES" sz="5400" dirty="0"/>
          </a:p>
        </p:txBody>
      </p:sp>
      <p:sp>
        <p:nvSpPr>
          <p:cNvPr id="5" name="Contenidor de text 2">
            <a:extLst>
              <a:ext uri="{FF2B5EF4-FFF2-40B4-BE49-F238E27FC236}">
                <a16:creationId xmlns:a16="http://schemas.microsoft.com/office/drawing/2014/main" xmlns="" id="{85BEFA4A-1D4D-450B-8555-3B35591C3E5F}"/>
              </a:ext>
            </a:extLst>
          </p:cNvPr>
          <p:cNvSpPr txBox="1">
            <a:spLocks/>
          </p:cNvSpPr>
          <p:nvPr/>
        </p:nvSpPr>
        <p:spPr>
          <a:xfrm>
            <a:off x="8418128" y="6119410"/>
            <a:ext cx="2560566" cy="543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000" dirty="0">
                <a:solidFill>
                  <a:schemeClr val="tx1"/>
                </a:solidFill>
              </a:rPr>
              <a:t>Amb el suport tècnic de: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eloi_\Desktop\Escritorio 2\EIDOS\PLH grafisme n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128" y="2522197"/>
            <a:ext cx="3533723" cy="124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44C8A73-D893-4B20-96D3-002CB320EE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t="485" r="4367" b="62909"/>
          <a:stretch/>
        </p:blipFill>
        <p:spPr>
          <a:xfrm>
            <a:off x="174457" y="138878"/>
            <a:ext cx="7186432" cy="300595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3424FE47-A109-4233-AC54-740BC73E49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" t="60414" r="3305" b="2980"/>
          <a:stretch/>
        </p:blipFill>
        <p:spPr>
          <a:xfrm>
            <a:off x="0" y="3741859"/>
            <a:ext cx="7360889" cy="307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88123" y="978102"/>
            <a:ext cx="9284678" cy="1062644"/>
          </a:xfrm>
        </p:spPr>
        <p:txBody>
          <a:bodyPr anchor="b">
            <a:normAutofit/>
          </a:bodyPr>
          <a:lstStyle/>
          <a:p>
            <a:r>
              <a:rPr lang="es-ES" dirty="0" err="1"/>
              <a:t>Què</a:t>
            </a:r>
            <a:r>
              <a:rPr lang="es-ES" dirty="0"/>
              <a:t> </a:t>
            </a:r>
            <a:r>
              <a:rPr lang="es-ES" dirty="0" err="1"/>
              <a:t>és</a:t>
            </a:r>
            <a:r>
              <a:rPr lang="es-ES" dirty="0"/>
              <a:t> el PLH?</a:t>
            </a:r>
            <a:endParaRPr lang="ca-ES" dirty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D6E4EC79-D77F-43AD-8CE9-E72A296BF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1689" y="2837760"/>
            <a:ext cx="7508622" cy="2864732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ca-ES" sz="6000" dirty="0"/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ca-ES" sz="6000" dirty="0"/>
              <a:t> És el </a:t>
            </a:r>
            <a:r>
              <a:rPr lang="ca-ES" sz="6000" b="1" dirty="0"/>
              <a:t>document que defineix la política local d’habitatge</a:t>
            </a:r>
            <a:r>
              <a:rPr lang="ca-ES" sz="6000" dirty="0"/>
              <a:t>, un document que detalla els </a:t>
            </a:r>
            <a:r>
              <a:rPr lang="ca-ES" sz="6000" b="1" dirty="0"/>
              <a:t>objectius,</a:t>
            </a:r>
            <a:r>
              <a:rPr lang="ca-ES" sz="6000" dirty="0"/>
              <a:t> </a:t>
            </a:r>
            <a:r>
              <a:rPr lang="ca-ES" sz="6000" b="1" dirty="0"/>
              <a:t>estratègies i actuacions</a:t>
            </a:r>
            <a:r>
              <a:rPr lang="ca-ES" sz="6000" dirty="0"/>
              <a:t> que ha de desenvolupar el govern municipal els propers 6 anys </a:t>
            </a:r>
            <a:r>
              <a:rPr lang="ca-ES" sz="6000" b="1" dirty="0"/>
              <a:t>per a garantir un habitatge digne i assequible per la ciutadania</a:t>
            </a:r>
            <a:r>
              <a:rPr lang="ca-ES" sz="6000" dirty="0"/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9B7FDC9-F0CE-43A7-9F2A-83DD09DC3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A44C8A73-D893-4B20-96D3-002CB320EE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t="485" r="4367" b="62909"/>
          <a:stretch/>
        </p:blipFill>
        <p:spPr>
          <a:xfrm>
            <a:off x="5005568" y="0"/>
            <a:ext cx="7186432" cy="3005959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3424FE47-A109-4233-AC54-740BC73E4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" t="60414" r="3305" b="2980"/>
          <a:stretch/>
        </p:blipFill>
        <p:spPr>
          <a:xfrm>
            <a:off x="4831111" y="3602981"/>
            <a:ext cx="7360889" cy="307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88123" y="978102"/>
            <a:ext cx="9284678" cy="1062644"/>
          </a:xfrm>
        </p:spPr>
        <p:txBody>
          <a:bodyPr anchor="b">
            <a:normAutofit/>
          </a:bodyPr>
          <a:lstStyle/>
          <a:p>
            <a:r>
              <a:rPr lang="es-ES" dirty="0"/>
              <a:t>Un </a:t>
            </a:r>
            <a:r>
              <a:rPr lang="es-ES" dirty="0" err="1"/>
              <a:t>procés</a:t>
            </a:r>
            <a:r>
              <a:rPr lang="es-ES" dirty="0"/>
              <a:t> de </a:t>
            </a:r>
            <a:r>
              <a:rPr lang="es-ES" dirty="0" err="1"/>
              <a:t>redacció</a:t>
            </a:r>
            <a:r>
              <a:rPr lang="es-ES" dirty="0"/>
              <a:t> </a:t>
            </a:r>
            <a:r>
              <a:rPr lang="es-ES" dirty="0" err="1"/>
              <a:t>participat</a:t>
            </a:r>
            <a:endParaRPr lang="ca-ES" dirty="0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1547445" y="2549050"/>
            <a:ext cx="8759331" cy="394319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a-ES" sz="2400" dirty="0"/>
              <a:t>L’opinió de la ciutadania i dels agents socials en la redacció d’un PLH és primordial per a poder: </a:t>
            </a:r>
          </a:p>
          <a:p>
            <a:pPr marL="0" indent="0" algn="just">
              <a:buNone/>
            </a:pPr>
            <a:endParaRPr lang="ca-ES" sz="2400" dirty="0"/>
          </a:p>
          <a:p>
            <a:pPr lvl="1" algn="just">
              <a:buClr>
                <a:srgbClr val="E3001B"/>
              </a:buClr>
              <a:buFont typeface="Calibri Light" panose="020F0302020204030204" pitchFamily="34" charset="0"/>
              <a:buChar char="»"/>
            </a:pPr>
            <a:r>
              <a:rPr lang="ca-ES" b="1" dirty="0"/>
              <a:t>Conèixer </a:t>
            </a:r>
            <a:r>
              <a:rPr lang="ca-ES" dirty="0"/>
              <a:t>la realitat des dels diferents punts de vista </a:t>
            </a:r>
          </a:p>
          <a:p>
            <a:pPr lvl="1" algn="just">
              <a:buClr>
                <a:srgbClr val="E3001B"/>
              </a:buClr>
              <a:buFont typeface="Calibri Light" panose="020F0302020204030204" pitchFamily="34" charset="0"/>
              <a:buChar char="»"/>
            </a:pPr>
            <a:r>
              <a:rPr lang="ca-ES" dirty="0"/>
              <a:t>Saber les </a:t>
            </a:r>
            <a:r>
              <a:rPr lang="ca-ES" b="1" dirty="0"/>
              <a:t>necessitats</a:t>
            </a:r>
            <a:r>
              <a:rPr lang="ca-ES" dirty="0"/>
              <a:t> que existeixen</a:t>
            </a:r>
          </a:p>
          <a:p>
            <a:pPr lvl="1" algn="just">
              <a:buClr>
                <a:srgbClr val="E3001B"/>
              </a:buClr>
              <a:buFont typeface="Calibri Light" panose="020F0302020204030204" pitchFamily="34" charset="0"/>
              <a:buChar char="»"/>
            </a:pPr>
            <a:r>
              <a:rPr lang="ca-ES" dirty="0"/>
              <a:t>Recollir </a:t>
            </a:r>
            <a:r>
              <a:rPr lang="ca-ES" b="1" dirty="0"/>
              <a:t>idees i propostes </a:t>
            </a:r>
            <a:r>
              <a:rPr lang="ca-ES" dirty="0"/>
              <a:t>que puguin donar-hi resposta</a:t>
            </a:r>
          </a:p>
          <a:p>
            <a:pPr marL="0" indent="0" algn="just">
              <a:buNone/>
            </a:pPr>
            <a:endParaRPr lang="ca-ES" sz="2400" dirty="0"/>
          </a:p>
          <a:p>
            <a:pPr marL="0" indent="0" algn="just">
              <a:buNone/>
            </a:pPr>
            <a:r>
              <a:rPr lang="ca-ES" sz="2400" dirty="0"/>
              <a:t>Per aquest motiu la Llei 18/2007 pel dret a l’Habitatge </a:t>
            </a:r>
            <a:r>
              <a:rPr lang="ca-ES" sz="2400" b="1" dirty="0"/>
              <a:t>preveu mecanismes participatius</a:t>
            </a:r>
            <a:r>
              <a:rPr lang="ca-ES" sz="2400" dirty="0"/>
              <a:t>.</a:t>
            </a:r>
          </a:p>
          <a:p>
            <a:pPr marL="0" indent="0" algn="just">
              <a:buNone/>
            </a:pPr>
            <a:endParaRPr lang="ca-ES" sz="2400" dirty="0"/>
          </a:p>
          <a:p>
            <a:pPr marL="0" indent="0" algn="just">
              <a:buNone/>
            </a:pPr>
            <a:r>
              <a:rPr lang="ca-ES" sz="2400" dirty="0"/>
              <a:t>Hi ha un fort compromís per part de l’equip de govern amb una elaboració participativa del PLH, que es vehicula en l’atribució a la Mesa pel Dret a l’Habitatge d’un paper central en el disseny i seguiment del procés.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9B7FDC9-F0CE-43A7-9F2A-83DD09DC3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736" y="2389295"/>
            <a:ext cx="1178130" cy="11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88BB538-02D7-47C7-9BC6-99FFD78A5ED8}"/>
              </a:ext>
            </a:extLst>
          </p:cNvPr>
          <p:cNvSpPr/>
          <p:nvPr/>
        </p:nvSpPr>
        <p:spPr>
          <a:xfrm>
            <a:off x="1631852" y="1679149"/>
            <a:ext cx="9713933" cy="2279915"/>
          </a:xfrm>
          <a:prstGeom prst="ellipse">
            <a:avLst/>
          </a:prstGeom>
          <a:solidFill>
            <a:srgbClr val="4472C4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1339754" y="179831"/>
            <a:ext cx="101664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s-ES" dirty="0" err="1"/>
              <a:t>Qui</a:t>
            </a:r>
            <a:r>
              <a:rPr lang="es-ES" dirty="0"/>
              <a:t> participa en la </a:t>
            </a:r>
            <a:r>
              <a:rPr lang="es-ES" dirty="0" err="1"/>
              <a:t>elaboració</a:t>
            </a:r>
            <a:r>
              <a:rPr lang="es-ES" dirty="0"/>
              <a:t> del PLH?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2860" y="1619347"/>
            <a:ext cx="2599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Ajuntament (PROURSA) 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61" y="3034779"/>
            <a:ext cx="943363" cy="82576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808582" y="2945364"/>
            <a:ext cx="2197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latin typeface="+mj-lt"/>
              </a:rPr>
              <a:t>Ciutadania</a:t>
            </a:r>
            <a:r>
              <a:rPr lang="es-ES" sz="2000" b="1" dirty="0">
                <a:latin typeface="+mj-lt"/>
              </a:rPr>
              <a:t> </a:t>
            </a:r>
          </a:p>
          <a:p>
            <a:r>
              <a:rPr lang="en-US" sz="2000" dirty="0">
                <a:latin typeface="+mj-lt"/>
              </a:rPr>
              <a:t>a t</a:t>
            </a:r>
            <a:r>
              <a:rPr lang="es-ES" sz="2000" dirty="0" err="1">
                <a:latin typeface="+mj-lt"/>
              </a:rPr>
              <a:t>ítol</a:t>
            </a:r>
            <a:r>
              <a:rPr lang="es-ES" sz="2000" dirty="0">
                <a:latin typeface="+mj-lt"/>
              </a:rPr>
              <a:t> individual</a:t>
            </a:r>
            <a:endParaRPr lang="es-ES" sz="2000" b="1" dirty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47" y="2475406"/>
            <a:ext cx="775244" cy="6786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25" y="2486124"/>
            <a:ext cx="787882" cy="68966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9141417" y="2124491"/>
            <a:ext cx="1978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latin typeface="+mj-lt"/>
              </a:rPr>
              <a:t>Agents</a:t>
            </a:r>
            <a:r>
              <a:rPr lang="es-ES" sz="2000" b="1" dirty="0">
                <a:latin typeface="+mj-lt"/>
              </a:rPr>
              <a:t> </a:t>
            </a:r>
            <a:r>
              <a:rPr lang="es-ES" sz="2000" b="1" dirty="0" err="1">
                <a:latin typeface="+mj-lt"/>
              </a:rPr>
              <a:t>econòmics</a:t>
            </a:r>
            <a:r>
              <a:rPr lang="es-ES" sz="2000" b="1" dirty="0">
                <a:latin typeface="+mj-lt"/>
              </a:rPr>
              <a:t> </a:t>
            </a:r>
          </a:p>
          <a:p>
            <a:r>
              <a:rPr lang="es-ES" sz="2000" b="1" dirty="0">
                <a:latin typeface="+mj-lt"/>
              </a:rPr>
              <a:t>i </a:t>
            </a:r>
            <a:r>
              <a:rPr lang="es-ES" sz="2000" b="1" dirty="0" err="1">
                <a:latin typeface="+mj-lt"/>
              </a:rPr>
              <a:t>professionals</a:t>
            </a:r>
            <a:endParaRPr lang="en-US" sz="2000" dirty="0">
              <a:latin typeface="+mj-lt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291" y="1734824"/>
            <a:ext cx="782625" cy="68506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218105" y="2385365"/>
            <a:ext cx="1818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latin typeface="+mj-lt"/>
              </a:rPr>
              <a:t>Agents</a:t>
            </a:r>
            <a:r>
              <a:rPr lang="es-ES" sz="2000" b="1" dirty="0">
                <a:latin typeface="+mj-lt"/>
              </a:rPr>
              <a:t> </a:t>
            </a:r>
            <a:r>
              <a:rPr lang="es-ES" sz="2000" b="1" dirty="0" err="1">
                <a:latin typeface="+mj-lt"/>
              </a:rPr>
              <a:t>socials</a:t>
            </a:r>
            <a:endParaRPr lang="es-ES" sz="20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9592" y="4756333"/>
            <a:ext cx="392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latin typeface="+mj-lt"/>
              </a:rPr>
              <a:t>Fer</a:t>
            </a:r>
            <a:r>
              <a:rPr lang="es-ES" sz="2000" b="1" dirty="0">
                <a:latin typeface="+mj-lt"/>
              </a:rPr>
              <a:t> la </a:t>
            </a:r>
            <a:r>
              <a:rPr lang="es-ES" sz="2000" b="1" dirty="0" err="1">
                <a:latin typeface="+mj-lt"/>
              </a:rPr>
              <a:t>diagnosi</a:t>
            </a:r>
            <a:r>
              <a:rPr lang="es-ES" sz="2000" b="1" dirty="0">
                <a:latin typeface="+mj-lt"/>
              </a:rPr>
              <a:t> de </a:t>
            </a:r>
            <a:r>
              <a:rPr lang="es-ES" sz="2000" b="1" dirty="0" err="1">
                <a:latin typeface="+mj-lt"/>
              </a:rPr>
              <a:t>l’habitatge</a:t>
            </a:r>
            <a:r>
              <a:rPr lang="es-ES" sz="2000" b="1" dirty="0">
                <a:latin typeface="+mj-lt"/>
              </a:rPr>
              <a:t> </a:t>
            </a:r>
          </a:p>
          <a:p>
            <a:r>
              <a:rPr lang="es-ES" sz="2000" dirty="0">
                <a:latin typeface="+mj-lt"/>
                <a:sym typeface="Wingdings"/>
              </a:rPr>
              <a:t>	 </a:t>
            </a:r>
            <a:r>
              <a:rPr lang="es-ES" sz="2000" dirty="0" err="1">
                <a:latin typeface="+mj-lt"/>
                <a:sym typeface="Wingdings"/>
              </a:rPr>
              <a:t>Com</a:t>
            </a:r>
            <a:r>
              <a:rPr lang="es-ES" sz="2000" dirty="0">
                <a:latin typeface="+mj-lt"/>
                <a:sym typeface="Wingdings"/>
              </a:rPr>
              <a:t> </a:t>
            </a:r>
            <a:r>
              <a:rPr lang="es-ES" sz="2000" dirty="0" err="1">
                <a:latin typeface="+mj-lt"/>
                <a:sym typeface="Wingdings"/>
              </a:rPr>
              <a:t>estem</a:t>
            </a:r>
            <a:r>
              <a:rPr lang="es-ES" sz="2000" dirty="0">
                <a:latin typeface="+mj-lt"/>
                <a:sym typeface="Wingdings"/>
              </a:rPr>
              <a:t> ara?</a:t>
            </a:r>
            <a:endParaRPr lang="es-ES" sz="2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02279" y="4763459"/>
            <a:ext cx="425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+mj-lt"/>
              </a:rPr>
              <a:t>Definir el </a:t>
            </a:r>
            <a:r>
              <a:rPr lang="es-ES" sz="2000" b="1" dirty="0" err="1">
                <a:latin typeface="+mj-lt"/>
              </a:rPr>
              <a:t>objectius</a:t>
            </a:r>
            <a:endParaRPr lang="es-ES" sz="2000" b="1" dirty="0">
              <a:latin typeface="+mj-lt"/>
            </a:endParaRPr>
          </a:p>
          <a:p>
            <a:r>
              <a:rPr lang="es-ES" sz="2000" dirty="0">
                <a:latin typeface="+mj-lt"/>
                <a:sym typeface="Wingdings"/>
              </a:rPr>
              <a:t>	 </a:t>
            </a:r>
            <a:r>
              <a:rPr lang="es-ES" sz="2000" dirty="0" err="1">
                <a:latin typeface="+mj-lt"/>
                <a:sym typeface="Wingdings"/>
              </a:rPr>
              <a:t>Cap</a:t>
            </a:r>
            <a:r>
              <a:rPr lang="es-ES" sz="2000" dirty="0">
                <a:latin typeface="+mj-lt"/>
                <a:sym typeface="Wingdings"/>
              </a:rPr>
              <a:t> a </a:t>
            </a:r>
            <a:r>
              <a:rPr lang="es-ES" sz="2000" dirty="0" err="1">
                <a:latin typeface="+mj-lt"/>
                <a:sym typeface="Wingdings"/>
              </a:rPr>
              <a:t>on</a:t>
            </a:r>
            <a:r>
              <a:rPr lang="es-ES" sz="2000" dirty="0">
                <a:latin typeface="+mj-lt"/>
                <a:sym typeface="Wingdings"/>
              </a:rPr>
              <a:t> </a:t>
            </a:r>
            <a:r>
              <a:rPr lang="es-ES" sz="2000" dirty="0" err="1">
                <a:latin typeface="+mj-lt"/>
                <a:sym typeface="Wingdings"/>
              </a:rPr>
              <a:t>volem</a:t>
            </a:r>
            <a:r>
              <a:rPr lang="es-ES" sz="2000" dirty="0">
                <a:latin typeface="+mj-lt"/>
                <a:sym typeface="Wingdings"/>
              </a:rPr>
              <a:t> </a:t>
            </a:r>
            <a:r>
              <a:rPr lang="es-ES" sz="2000" dirty="0" err="1">
                <a:latin typeface="+mj-lt"/>
                <a:sym typeface="Wingdings"/>
              </a:rPr>
              <a:t>anar</a:t>
            </a:r>
            <a:r>
              <a:rPr lang="es-ES" sz="2000" dirty="0">
                <a:latin typeface="+mj-lt"/>
                <a:sym typeface="Wingdings"/>
              </a:rPr>
              <a:t>?</a:t>
            </a:r>
            <a:endParaRPr lang="es-ES" sz="20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3767" y="5874530"/>
            <a:ext cx="4074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+mj-lt"/>
              </a:rPr>
              <a:t>Elaborar </a:t>
            </a:r>
            <a:r>
              <a:rPr lang="es-ES" sz="2000" b="1" dirty="0" err="1">
                <a:latin typeface="+mj-lt"/>
              </a:rPr>
              <a:t>estratègies</a:t>
            </a:r>
            <a:endParaRPr lang="es-ES" sz="2000" b="1" dirty="0">
              <a:latin typeface="+mj-lt"/>
            </a:endParaRPr>
          </a:p>
          <a:p>
            <a:r>
              <a:rPr lang="es-ES" sz="2000" dirty="0">
                <a:latin typeface="+mj-lt"/>
                <a:sym typeface="Wingdings"/>
              </a:rPr>
              <a:t>	 </a:t>
            </a:r>
            <a:r>
              <a:rPr lang="es-ES" sz="2000" dirty="0" err="1">
                <a:latin typeface="+mj-lt"/>
                <a:sym typeface="Wingdings"/>
              </a:rPr>
              <a:t>Com</a:t>
            </a:r>
            <a:r>
              <a:rPr lang="es-ES" sz="2000" dirty="0">
                <a:latin typeface="+mj-lt"/>
                <a:sym typeface="Wingdings"/>
              </a:rPr>
              <a:t> </a:t>
            </a:r>
            <a:r>
              <a:rPr lang="es-ES" sz="2000" dirty="0" err="1">
                <a:latin typeface="+mj-lt"/>
                <a:sym typeface="Wingdings"/>
              </a:rPr>
              <a:t>ho</a:t>
            </a:r>
            <a:r>
              <a:rPr lang="es-ES" sz="2000" dirty="0">
                <a:latin typeface="+mj-lt"/>
                <a:sym typeface="Wingdings"/>
              </a:rPr>
              <a:t> </a:t>
            </a:r>
            <a:r>
              <a:rPr lang="es-ES" sz="2000" dirty="0" err="1">
                <a:latin typeface="+mj-lt"/>
                <a:sym typeface="Wingdings"/>
              </a:rPr>
              <a:t>hem</a:t>
            </a:r>
            <a:r>
              <a:rPr lang="es-ES" sz="2000" dirty="0">
                <a:latin typeface="+mj-lt"/>
                <a:sym typeface="Wingdings"/>
              </a:rPr>
              <a:t> de </a:t>
            </a:r>
            <a:r>
              <a:rPr lang="es-ES" sz="2000" dirty="0" err="1">
                <a:latin typeface="+mj-lt"/>
                <a:sym typeface="Wingdings"/>
              </a:rPr>
              <a:t>fer</a:t>
            </a:r>
            <a:r>
              <a:rPr lang="es-ES" sz="2000" dirty="0">
                <a:latin typeface="+mj-lt"/>
                <a:sym typeface="Wingdings"/>
              </a:rPr>
              <a:t>?</a:t>
            </a:r>
            <a:endParaRPr lang="es-ES" sz="20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79" y="4811402"/>
            <a:ext cx="612000" cy="61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30" y="4865831"/>
            <a:ext cx="612000" cy="612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91" y="5979145"/>
            <a:ext cx="612000" cy="612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53662" y="3982381"/>
            <a:ext cx="633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latin typeface="+mj-lt"/>
              </a:rPr>
              <a:t>S’impliquen</a:t>
            </a:r>
            <a:r>
              <a:rPr lang="es-ES" b="1" dirty="0">
                <a:latin typeface="+mj-lt"/>
              </a:rPr>
              <a:t> en el </a:t>
            </a:r>
            <a:r>
              <a:rPr lang="es-ES" b="1" dirty="0" err="1">
                <a:latin typeface="+mj-lt"/>
              </a:rPr>
              <a:t>procés</a:t>
            </a:r>
            <a:r>
              <a:rPr lang="es-ES" b="1" dirty="0">
                <a:latin typeface="+mj-lt"/>
              </a:rPr>
              <a:t> </a:t>
            </a:r>
            <a:r>
              <a:rPr lang="es-ES" b="1" dirty="0" err="1">
                <a:latin typeface="+mj-lt"/>
              </a:rPr>
              <a:t>participatiu</a:t>
            </a:r>
            <a:r>
              <a:rPr lang="es-ES" b="1" dirty="0">
                <a:latin typeface="+mj-lt"/>
              </a:rPr>
              <a:t> i la </a:t>
            </a:r>
            <a:r>
              <a:rPr lang="es-ES" b="1" dirty="0" err="1">
                <a:latin typeface="+mj-lt"/>
              </a:rPr>
              <a:t>redacció</a:t>
            </a:r>
            <a:r>
              <a:rPr lang="es-ES" b="1" dirty="0">
                <a:latin typeface="+mj-lt"/>
              </a:rPr>
              <a:t> per a</a:t>
            </a:r>
            <a:r>
              <a:rPr lang="mr-IN" b="1" dirty="0">
                <a:latin typeface="+mj-lt"/>
              </a:rPr>
              <a:t>…</a:t>
            </a:r>
            <a:endParaRPr lang="es-ES" b="1" dirty="0">
              <a:latin typeface="+mj-lt"/>
            </a:endParaRPr>
          </a:p>
        </p:txBody>
      </p:sp>
      <p:cxnSp>
        <p:nvCxnSpPr>
          <p:cNvPr id="7" name="Connector recte 6">
            <a:extLst>
              <a:ext uri="{FF2B5EF4-FFF2-40B4-BE49-F238E27FC236}">
                <a16:creationId xmlns:a16="http://schemas.microsoft.com/office/drawing/2014/main" xmlns="" id="{6CDFA436-6884-43F8-A206-2FFD779B4AAC}"/>
              </a:ext>
            </a:extLst>
          </p:cNvPr>
          <p:cNvCxnSpPr>
            <a:cxnSpLocks/>
          </p:cNvCxnSpPr>
          <p:nvPr/>
        </p:nvCxnSpPr>
        <p:spPr>
          <a:xfrm>
            <a:off x="1223889" y="1505394"/>
            <a:ext cx="99880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: cantonades arrodonides 18">
            <a:extLst>
              <a:ext uri="{FF2B5EF4-FFF2-40B4-BE49-F238E27FC236}">
                <a16:creationId xmlns:a16="http://schemas.microsoft.com/office/drawing/2014/main" xmlns="" id="{BF47E817-2697-47CC-BA07-61A9347471FA}"/>
              </a:ext>
            </a:extLst>
          </p:cNvPr>
          <p:cNvSpPr/>
          <p:nvPr/>
        </p:nvSpPr>
        <p:spPr>
          <a:xfrm>
            <a:off x="1435445" y="4670474"/>
            <a:ext cx="4495572" cy="8644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27" name="Rectangle: cantonades arrodonides 26">
            <a:extLst>
              <a:ext uri="{FF2B5EF4-FFF2-40B4-BE49-F238E27FC236}">
                <a16:creationId xmlns:a16="http://schemas.microsoft.com/office/drawing/2014/main" xmlns="" id="{48B9E576-DB5E-4AC5-B9D4-F3F0CA7EB22A}"/>
              </a:ext>
            </a:extLst>
          </p:cNvPr>
          <p:cNvSpPr/>
          <p:nvPr/>
        </p:nvSpPr>
        <p:spPr>
          <a:xfrm>
            <a:off x="6796150" y="4655102"/>
            <a:ext cx="4710049" cy="877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28" name="Rectangle: cantonades arrodonides 27">
            <a:extLst>
              <a:ext uri="{FF2B5EF4-FFF2-40B4-BE49-F238E27FC236}">
                <a16:creationId xmlns:a16="http://schemas.microsoft.com/office/drawing/2014/main" xmlns="" id="{AFB69DE6-7B7A-4AB8-8415-0C803B184E99}"/>
              </a:ext>
            </a:extLst>
          </p:cNvPr>
          <p:cNvSpPr/>
          <p:nvPr/>
        </p:nvSpPr>
        <p:spPr>
          <a:xfrm>
            <a:off x="3874897" y="5793059"/>
            <a:ext cx="5096157" cy="9074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</p:spTree>
    <p:extLst>
      <p:ext uri="{BB962C8B-B14F-4D97-AF65-F5344CB8AC3E}">
        <p14:creationId xmlns:p14="http://schemas.microsoft.com/office/powerpoint/2010/main" val="2914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Pentágono"/>
          <p:cNvSpPr/>
          <p:nvPr/>
        </p:nvSpPr>
        <p:spPr>
          <a:xfrm>
            <a:off x="2785546" y="6402719"/>
            <a:ext cx="4715934" cy="258234"/>
          </a:xfrm>
          <a:prstGeom prst="homePlate">
            <a:avLst/>
          </a:prstGeom>
          <a:solidFill>
            <a:srgbClr val="E300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>
                <a:latin typeface="+mj-lt"/>
              </a:rPr>
              <a:t>Execució</a:t>
            </a:r>
            <a:r>
              <a:rPr lang="es-ES" sz="1600" dirty="0">
                <a:latin typeface="+mj-lt"/>
              </a:rPr>
              <a:t>: </a:t>
            </a:r>
            <a:r>
              <a:rPr lang="es-ES" sz="1600" dirty="0" err="1">
                <a:latin typeface="+mj-lt"/>
              </a:rPr>
              <a:t>Gestió</a:t>
            </a:r>
            <a:r>
              <a:rPr lang="es-ES" sz="1600" dirty="0">
                <a:latin typeface="+mj-lt"/>
              </a:rPr>
              <a:t>, </a:t>
            </a:r>
            <a:r>
              <a:rPr lang="es-ES" sz="1600" dirty="0" err="1">
                <a:latin typeface="+mj-lt"/>
              </a:rPr>
              <a:t>avaluació</a:t>
            </a:r>
            <a:r>
              <a:rPr lang="es-ES" sz="1600" dirty="0">
                <a:latin typeface="+mj-lt"/>
              </a:rPr>
              <a:t> i </a:t>
            </a:r>
            <a:r>
              <a:rPr lang="es-ES" sz="1600" dirty="0" err="1">
                <a:latin typeface="+mj-lt"/>
              </a:rPr>
              <a:t>seguiment</a:t>
            </a:r>
            <a:endParaRPr lang="es-ES" sz="1600" dirty="0"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785546" y="1791380"/>
            <a:ext cx="4605866" cy="582092"/>
          </a:xfrm>
          <a:prstGeom prst="rect">
            <a:avLst/>
          </a:prstGeom>
          <a:solidFill>
            <a:srgbClr val="FF43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+mj-lt"/>
              </a:rPr>
              <a:t>1. </a:t>
            </a:r>
            <a:r>
              <a:rPr lang="es-ES" sz="1600" dirty="0" err="1">
                <a:latin typeface="+mj-lt"/>
              </a:rPr>
              <a:t>Anàlisi</a:t>
            </a:r>
            <a:r>
              <a:rPr lang="es-ES" sz="1600" dirty="0">
                <a:latin typeface="+mj-lt"/>
              </a:rPr>
              <a:t> i </a:t>
            </a:r>
            <a:r>
              <a:rPr lang="es-ES" sz="1600" dirty="0" err="1">
                <a:latin typeface="+mj-lt"/>
              </a:rPr>
              <a:t>diagnosi</a:t>
            </a:r>
            <a:endParaRPr lang="es-ES" sz="1600" dirty="0"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770746" y="2560110"/>
            <a:ext cx="4605866" cy="258234"/>
          </a:xfrm>
          <a:prstGeom prst="rect">
            <a:avLst/>
          </a:prstGeom>
          <a:solidFill>
            <a:srgbClr val="FF43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+mj-lt"/>
              </a:rPr>
              <a:t>2. Pla </a:t>
            </a:r>
            <a:r>
              <a:rPr lang="es-ES" sz="1600" dirty="0" err="1">
                <a:latin typeface="+mj-lt"/>
              </a:rPr>
              <a:t>d’acció</a:t>
            </a:r>
            <a:r>
              <a:rPr lang="es-ES" sz="1600" dirty="0">
                <a:latin typeface="+mj-lt"/>
              </a:rPr>
              <a:t> municipal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780453" y="2962911"/>
            <a:ext cx="4605866" cy="2582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latin typeface="+mj-lt"/>
              </a:rPr>
              <a:t>Directrius: visió política i estratègica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786336" y="4213242"/>
            <a:ext cx="4605866" cy="2582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latin typeface="+mj-lt"/>
              </a:rPr>
              <a:t>Desplegament: Instrumentació tècnica i operativa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796140" y="3376376"/>
            <a:ext cx="4605866" cy="2582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600" dirty="0">
                <a:latin typeface="+mj-lt"/>
              </a:rPr>
              <a:t>Què: Objectius Generals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802650" y="3791958"/>
            <a:ext cx="4605866" cy="2582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600" dirty="0">
                <a:latin typeface="+mj-lt"/>
              </a:rPr>
              <a:t>Com: Estratègies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802650" y="4666291"/>
            <a:ext cx="4605866" cy="2582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600" dirty="0">
                <a:latin typeface="+mj-lt"/>
              </a:rPr>
              <a:t>Objectius específics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780453" y="5126410"/>
            <a:ext cx="4605866" cy="2582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600" dirty="0">
                <a:latin typeface="+mj-lt"/>
              </a:rPr>
              <a:t>Programes i actuacions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2789772" y="5949670"/>
            <a:ext cx="4605866" cy="258234"/>
          </a:xfrm>
          <a:prstGeom prst="rect">
            <a:avLst/>
          </a:prstGeom>
          <a:solidFill>
            <a:srgbClr val="E300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+mj-lt"/>
              </a:rPr>
              <a:t> </a:t>
            </a:r>
            <a:r>
              <a:rPr lang="es-ES" sz="1600" dirty="0" err="1">
                <a:latin typeface="+mj-lt"/>
              </a:rPr>
              <a:t>Aprovació</a:t>
            </a:r>
            <a:endParaRPr lang="es-ES" sz="1600" dirty="0">
              <a:latin typeface="+mj-lt"/>
            </a:endParaRPr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1339754" y="517525"/>
            <a:ext cx="101664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s-ES" dirty="0" err="1"/>
              <a:t>Context</a:t>
            </a:r>
            <a:r>
              <a:rPr lang="es-ES" dirty="0"/>
              <a:t>: </a:t>
            </a:r>
            <a:r>
              <a:rPr lang="es-ES" dirty="0" err="1"/>
              <a:t>diàleg</a:t>
            </a:r>
            <a:r>
              <a:rPr lang="es-ES" dirty="0"/>
              <a:t> sobre </a:t>
            </a:r>
            <a:r>
              <a:rPr lang="es-ES" dirty="0" err="1"/>
              <a:t>l’habitatge</a:t>
            </a:r>
            <a:r>
              <a:rPr lang="es-ES" dirty="0"/>
              <a:t> </a:t>
            </a:r>
          </a:p>
        </p:txBody>
      </p:sp>
      <p:cxnSp>
        <p:nvCxnSpPr>
          <p:cNvPr id="19" name="18 Conector recto"/>
          <p:cNvCxnSpPr/>
          <p:nvPr/>
        </p:nvCxnSpPr>
        <p:spPr>
          <a:xfrm>
            <a:off x="2497696" y="1845633"/>
            <a:ext cx="0" cy="446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2396092" y="1843088"/>
            <a:ext cx="2116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2391858" y="2922108"/>
            <a:ext cx="2116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1058233" y="1791380"/>
            <a:ext cx="1246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200" dirty="0">
                <a:latin typeface="+mj-lt"/>
              </a:rPr>
              <a:t>Desembre 2019 - maig 2020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1058232" y="2542087"/>
            <a:ext cx="1246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200" dirty="0">
                <a:latin typeface="+mj-lt"/>
              </a:rPr>
              <a:t>Juny –</a:t>
            </a:r>
          </a:p>
          <a:p>
            <a:pPr algn="r"/>
            <a:r>
              <a:rPr lang="ca-ES" sz="1200" dirty="0">
                <a:latin typeface="+mj-lt"/>
              </a:rPr>
              <a:t> octubre 2020</a:t>
            </a:r>
          </a:p>
        </p:txBody>
      </p:sp>
      <p:cxnSp>
        <p:nvCxnSpPr>
          <p:cNvPr id="37" name="36 Conector recto"/>
          <p:cNvCxnSpPr/>
          <p:nvPr/>
        </p:nvCxnSpPr>
        <p:spPr>
          <a:xfrm>
            <a:off x="2391856" y="5813312"/>
            <a:ext cx="2116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1145012" y="5665601"/>
            <a:ext cx="1246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200" dirty="0">
                <a:latin typeface="+mj-lt"/>
              </a:rPr>
              <a:t>Novembre 2020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2780453" y="5514779"/>
            <a:ext cx="4605866" cy="258234"/>
          </a:xfrm>
          <a:prstGeom prst="rect">
            <a:avLst/>
          </a:prstGeom>
          <a:solidFill>
            <a:srgbClr val="FF43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+mj-lt"/>
              </a:rPr>
              <a:t>3. </a:t>
            </a:r>
            <a:r>
              <a:rPr lang="es-ES" sz="1600" dirty="0" err="1">
                <a:latin typeface="+mj-lt"/>
              </a:rPr>
              <a:t>Redacció</a:t>
            </a:r>
            <a:r>
              <a:rPr lang="es-ES" sz="1600" dirty="0">
                <a:latin typeface="+mj-lt"/>
              </a:rPr>
              <a:t> i </a:t>
            </a:r>
            <a:r>
              <a:rPr lang="es-ES" sz="1600" dirty="0" err="1">
                <a:latin typeface="+mj-lt"/>
              </a:rPr>
              <a:t>ratificació</a:t>
            </a:r>
            <a:r>
              <a:rPr lang="es-ES" sz="1600" dirty="0">
                <a:latin typeface="+mj-lt"/>
              </a:rPr>
              <a:t> </a:t>
            </a:r>
            <a:r>
              <a:rPr lang="es-ES" sz="1600" dirty="0" err="1">
                <a:latin typeface="+mj-lt"/>
              </a:rPr>
              <a:t>dels</a:t>
            </a:r>
            <a:r>
              <a:rPr lang="es-ES" sz="1600" dirty="0">
                <a:latin typeface="+mj-lt"/>
              </a:rPr>
              <a:t> </a:t>
            </a:r>
            <a:r>
              <a:rPr lang="es-ES" sz="1600" dirty="0" err="1">
                <a:latin typeface="+mj-lt"/>
              </a:rPr>
              <a:t>documents</a:t>
            </a:r>
            <a:r>
              <a:rPr lang="es-ES" sz="1600" dirty="0">
                <a:latin typeface="+mj-lt"/>
              </a:rPr>
              <a:t> </a:t>
            </a:r>
            <a:r>
              <a:rPr lang="es-ES" sz="1600" dirty="0" err="1">
                <a:latin typeface="+mj-lt"/>
              </a:rPr>
              <a:t>definitius</a:t>
            </a:r>
            <a:endParaRPr lang="es-ES" sz="1600" dirty="0">
              <a:latin typeface="+mj-lt"/>
            </a:endParaRPr>
          </a:p>
        </p:txBody>
      </p:sp>
      <p:cxnSp>
        <p:nvCxnSpPr>
          <p:cNvPr id="40" name="39 Conector recto"/>
          <p:cNvCxnSpPr/>
          <p:nvPr/>
        </p:nvCxnSpPr>
        <p:spPr>
          <a:xfrm>
            <a:off x="2396092" y="6188591"/>
            <a:ext cx="2116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>
            <a:off x="1128079" y="6032634"/>
            <a:ext cx="1246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200" dirty="0">
                <a:latin typeface="+mj-lt"/>
              </a:rPr>
              <a:t>1er trimestre 2021</a:t>
            </a:r>
          </a:p>
        </p:txBody>
      </p:sp>
      <p:sp>
        <p:nvSpPr>
          <p:cNvPr id="42" name="41 Cerrar llave"/>
          <p:cNvSpPr/>
          <p:nvPr/>
        </p:nvSpPr>
        <p:spPr>
          <a:xfrm>
            <a:off x="7501481" y="2253045"/>
            <a:ext cx="431800" cy="3431321"/>
          </a:xfrm>
          <a:prstGeom prst="rightBrace">
            <a:avLst>
              <a:gd name="adj1" fmla="val 41666"/>
              <a:gd name="adj2" fmla="val 50000"/>
            </a:avLst>
          </a:prstGeom>
          <a:ln w="12700">
            <a:solidFill>
              <a:srgbClr val="E3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Rectángulo redondeado"/>
          <p:cNvSpPr/>
          <p:nvPr/>
        </p:nvSpPr>
        <p:spPr>
          <a:xfrm>
            <a:off x="8032756" y="3279776"/>
            <a:ext cx="2002367" cy="18236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600" b="1" dirty="0">
                <a:latin typeface="+mj-lt"/>
              </a:rPr>
              <a:t>Procés Participatiu</a:t>
            </a:r>
            <a:endParaRPr lang="ca-ES" sz="1600" dirty="0">
              <a:latin typeface="+mj-lt"/>
            </a:endParaRPr>
          </a:p>
          <a:p>
            <a:pPr marL="285750" indent="-285750" algn="ctr">
              <a:buFont typeface="Wingdings" pitchFamily="2" charset="2"/>
              <a:buChar char="§"/>
            </a:pPr>
            <a:r>
              <a:rPr lang="ca-ES" sz="1400" dirty="0">
                <a:latin typeface="+mj-lt"/>
              </a:rPr>
              <a:t>Actors Sectorials i Ciutadania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ca-ES" sz="1400" dirty="0">
                <a:latin typeface="+mj-lt"/>
              </a:rPr>
              <a:t>Altres Serveis i àrees de l’Ajuntament</a:t>
            </a:r>
          </a:p>
        </p:txBody>
      </p:sp>
      <p:sp>
        <p:nvSpPr>
          <p:cNvPr id="44" name="43 Rectángulo redondeado"/>
          <p:cNvSpPr/>
          <p:nvPr/>
        </p:nvSpPr>
        <p:spPr>
          <a:xfrm>
            <a:off x="10361083" y="2051200"/>
            <a:ext cx="1765301" cy="36331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600" b="1" dirty="0">
                <a:latin typeface="+mj-lt"/>
              </a:rPr>
              <a:t>Equip redactor</a:t>
            </a:r>
          </a:p>
          <a:p>
            <a:pPr algn="ctr"/>
            <a:r>
              <a:rPr lang="ca-ES" sz="1400" dirty="0">
                <a:latin typeface="+mj-lt"/>
              </a:rPr>
              <a:t>Format per personal tècnic de l’Ajuntament amb el suport de Gestió Casa</a:t>
            </a:r>
          </a:p>
        </p:txBody>
      </p:sp>
      <p:cxnSp>
        <p:nvCxnSpPr>
          <p:cNvPr id="46" name="45 Conector recto de flecha"/>
          <p:cNvCxnSpPr/>
          <p:nvPr/>
        </p:nvCxnSpPr>
        <p:spPr>
          <a:xfrm>
            <a:off x="7501480" y="2115714"/>
            <a:ext cx="2768587" cy="305753"/>
          </a:xfrm>
          <a:prstGeom prst="straightConnector1">
            <a:avLst/>
          </a:prstGeom>
          <a:ln w="952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>
            <a:cxnSpLocks/>
          </p:cNvCxnSpPr>
          <p:nvPr/>
        </p:nvCxnSpPr>
        <p:spPr>
          <a:xfrm flipH="1">
            <a:off x="7762889" y="5526376"/>
            <a:ext cx="2507178" cy="139225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>
            <a:cxnSpLocks/>
          </p:cNvCxnSpPr>
          <p:nvPr/>
        </p:nvCxnSpPr>
        <p:spPr>
          <a:xfrm flipH="1">
            <a:off x="8764172" y="2542087"/>
            <a:ext cx="1392702" cy="67905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6 Rectángulo redondeado"/>
          <p:cNvSpPr/>
          <p:nvPr/>
        </p:nvSpPr>
        <p:spPr>
          <a:xfrm>
            <a:off x="9133415" y="1647380"/>
            <a:ext cx="2683934" cy="288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>
                <a:latin typeface="+mj-lt"/>
              </a:rPr>
              <a:t>Govern</a:t>
            </a:r>
            <a:r>
              <a:rPr lang="es-ES" sz="1600" dirty="0">
                <a:latin typeface="+mj-lt"/>
              </a:rPr>
              <a:t> i ple municipal</a:t>
            </a:r>
          </a:p>
        </p:txBody>
      </p:sp>
      <p:sp>
        <p:nvSpPr>
          <p:cNvPr id="58" name="57 Rectángulo redondeado"/>
          <p:cNvSpPr/>
          <p:nvPr/>
        </p:nvSpPr>
        <p:spPr>
          <a:xfrm>
            <a:off x="9197982" y="6053605"/>
            <a:ext cx="2683934" cy="288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>
                <a:latin typeface="+mj-lt"/>
              </a:rPr>
              <a:t>Govern</a:t>
            </a:r>
            <a:r>
              <a:rPr lang="es-ES" sz="1600" dirty="0">
                <a:latin typeface="+mj-lt"/>
              </a:rPr>
              <a:t> i ple municipal</a:t>
            </a:r>
          </a:p>
        </p:txBody>
      </p:sp>
      <p:cxnSp>
        <p:nvCxnSpPr>
          <p:cNvPr id="60" name="59 Conector recto de flecha"/>
          <p:cNvCxnSpPr>
            <a:cxnSpLocks/>
          </p:cNvCxnSpPr>
          <p:nvPr/>
        </p:nvCxnSpPr>
        <p:spPr>
          <a:xfrm>
            <a:off x="7577643" y="6028457"/>
            <a:ext cx="1456296" cy="1426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 de flecha"/>
          <p:cNvCxnSpPr>
            <a:stCxn id="57" idx="1"/>
          </p:cNvCxnSpPr>
          <p:nvPr/>
        </p:nvCxnSpPr>
        <p:spPr>
          <a:xfrm flipH="1" flipV="1">
            <a:off x="7459147" y="1767381"/>
            <a:ext cx="1674268" cy="23999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53 Conector recto de flecha">
            <a:extLst>
              <a:ext uri="{FF2B5EF4-FFF2-40B4-BE49-F238E27FC236}">
                <a16:creationId xmlns:a16="http://schemas.microsoft.com/office/drawing/2014/main" xmlns="" id="{82EF2D98-80CA-464D-8DFE-BCBD4D1CA1E3}"/>
              </a:ext>
            </a:extLst>
          </p:cNvPr>
          <p:cNvCxnSpPr>
            <a:cxnSpLocks/>
          </p:cNvCxnSpPr>
          <p:nvPr/>
        </p:nvCxnSpPr>
        <p:spPr>
          <a:xfrm>
            <a:off x="8876248" y="5142639"/>
            <a:ext cx="1393819" cy="23151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9 Conector recto de flecha">
            <a:extLst>
              <a:ext uri="{FF2B5EF4-FFF2-40B4-BE49-F238E27FC236}">
                <a16:creationId xmlns:a16="http://schemas.microsoft.com/office/drawing/2014/main" xmlns="" id="{18109244-28C2-4B0C-81F5-97166B6CAB1E}"/>
              </a:ext>
            </a:extLst>
          </p:cNvPr>
          <p:cNvCxnSpPr>
            <a:cxnSpLocks/>
          </p:cNvCxnSpPr>
          <p:nvPr/>
        </p:nvCxnSpPr>
        <p:spPr>
          <a:xfrm flipH="1">
            <a:off x="7577267" y="6309633"/>
            <a:ext cx="1439212" cy="2055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4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3">
            <a:extLst>
              <a:ext uri="{FF2B5EF4-FFF2-40B4-BE49-F238E27FC236}">
                <a16:creationId xmlns:a16="http://schemas.microsoft.com/office/drawing/2014/main" xmlns="" id="{FF70C4DF-37EB-4E13-A015-0955A98E077D}"/>
              </a:ext>
            </a:extLst>
          </p:cNvPr>
          <p:cNvSpPr/>
          <p:nvPr/>
        </p:nvSpPr>
        <p:spPr>
          <a:xfrm>
            <a:off x="8409047" y="1459991"/>
            <a:ext cx="3122982" cy="5211742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Rectángulo 3">
            <a:extLst>
              <a:ext uri="{FF2B5EF4-FFF2-40B4-BE49-F238E27FC236}">
                <a16:creationId xmlns:a16="http://schemas.microsoft.com/office/drawing/2014/main" xmlns="" id="{FF70C4DF-37EB-4E13-A015-0955A98E077D}"/>
              </a:ext>
            </a:extLst>
          </p:cNvPr>
          <p:cNvSpPr/>
          <p:nvPr/>
        </p:nvSpPr>
        <p:spPr>
          <a:xfrm>
            <a:off x="4962685" y="1459991"/>
            <a:ext cx="3122982" cy="5211742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Metodologia: eixos d’acció</a:t>
            </a:r>
            <a:endParaRPr lang="ca-ES" dirty="0"/>
          </a:p>
        </p:txBody>
      </p:sp>
      <p:sp>
        <p:nvSpPr>
          <p:cNvPr id="19" name="Rectángulo 3">
            <a:extLst>
              <a:ext uri="{FF2B5EF4-FFF2-40B4-BE49-F238E27FC236}">
                <a16:creationId xmlns:a16="http://schemas.microsoft.com/office/drawing/2014/main" xmlns="" id="{FF70C4DF-37EB-4E13-A015-0955A98E077D}"/>
              </a:ext>
            </a:extLst>
          </p:cNvPr>
          <p:cNvSpPr/>
          <p:nvPr/>
        </p:nvSpPr>
        <p:spPr>
          <a:xfrm>
            <a:off x="1533685" y="1459991"/>
            <a:ext cx="3122982" cy="5211742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3" name="22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3" t="24527" r="49239" b="4631"/>
          <a:stretch/>
        </p:blipFill>
        <p:spPr bwMode="auto">
          <a:xfrm>
            <a:off x="2494783" y="1599182"/>
            <a:ext cx="1200785" cy="173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2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9" t="23797" r="24883" b="5361"/>
          <a:stretch/>
        </p:blipFill>
        <p:spPr bwMode="auto">
          <a:xfrm>
            <a:off x="5923783" y="1580620"/>
            <a:ext cx="1200785" cy="173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24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1" t="24041" r="771" b="5117"/>
          <a:stretch/>
        </p:blipFill>
        <p:spPr bwMode="auto">
          <a:xfrm>
            <a:off x="9370145" y="1599182"/>
            <a:ext cx="1200785" cy="173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ángulo 7">
            <a:extLst>
              <a:ext uri="{FF2B5EF4-FFF2-40B4-BE49-F238E27FC236}">
                <a16:creationId xmlns:a16="http://schemas.microsoft.com/office/drawing/2014/main" xmlns="" id="{43BAF9DF-B46A-401F-A856-01F4F68BC9D0}"/>
              </a:ext>
            </a:extLst>
          </p:cNvPr>
          <p:cNvSpPr/>
          <p:nvPr/>
        </p:nvSpPr>
        <p:spPr>
          <a:xfrm>
            <a:off x="1848051" y="3406815"/>
            <a:ext cx="2494249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Aft>
                <a:spcPts val="0"/>
              </a:spcAft>
              <a:buClr>
                <a:srgbClr val="C00000"/>
              </a:buClr>
            </a:pPr>
            <a:r>
              <a:rPr lang="ca-ES" sz="1600" b="1" dirty="0">
                <a:latin typeface="+mj-lt"/>
              </a:rPr>
              <a:t>Difusió del procés participatiu </a:t>
            </a:r>
            <a:r>
              <a:rPr lang="ca-ES" sz="1600" dirty="0">
                <a:latin typeface="+mj-lt"/>
              </a:rPr>
              <a:t>per a que arribi al màxim de ciutadans/es possible.</a:t>
            </a:r>
          </a:p>
          <a:p>
            <a:pPr lvl="0" algn="just">
              <a:lnSpc>
                <a:spcPct val="130000"/>
              </a:lnSpc>
              <a:spcAft>
                <a:spcPts val="0"/>
              </a:spcAft>
              <a:buClr>
                <a:srgbClr val="C00000"/>
              </a:buClr>
            </a:pPr>
            <a:r>
              <a:rPr lang="ca-ES" sz="1600" dirty="0">
                <a:latin typeface="+mj-lt"/>
              </a:rPr>
              <a:t>Es faran </a:t>
            </a:r>
            <a:r>
              <a:rPr lang="ca-ES" sz="1600" b="1" dirty="0">
                <a:latin typeface="+mj-lt"/>
              </a:rPr>
              <a:t>8 punts informatius presencials </a:t>
            </a:r>
            <a:r>
              <a:rPr lang="ca-ES" sz="1600" dirty="0">
                <a:latin typeface="+mj-lt"/>
              </a:rPr>
              <a:t>per la ciutat i </a:t>
            </a:r>
            <a:r>
              <a:rPr lang="ca-ES" sz="1600" b="1" dirty="0">
                <a:latin typeface="+mj-lt"/>
              </a:rPr>
              <a:t>una campanya en línia  a través de xarxes socials</a:t>
            </a:r>
            <a:r>
              <a:rPr lang="ca-ES" sz="1600" dirty="0">
                <a:latin typeface="+mj-lt"/>
              </a:rPr>
              <a:t>.</a:t>
            </a:r>
            <a:endParaRPr lang="es-ES" sz="1600" dirty="0">
              <a:latin typeface="+mj-lt"/>
            </a:endParaRPr>
          </a:p>
        </p:txBody>
      </p:sp>
      <p:sp>
        <p:nvSpPr>
          <p:cNvPr id="30" name="Rectángulo 7">
            <a:extLst>
              <a:ext uri="{FF2B5EF4-FFF2-40B4-BE49-F238E27FC236}">
                <a16:creationId xmlns:a16="http://schemas.microsoft.com/office/drawing/2014/main" xmlns="" id="{43BAF9DF-B46A-401F-A856-01F4F68BC9D0}"/>
              </a:ext>
            </a:extLst>
          </p:cNvPr>
          <p:cNvSpPr/>
          <p:nvPr/>
        </p:nvSpPr>
        <p:spPr>
          <a:xfrm>
            <a:off x="5303398" y="3337812"/>
            <a:ext cx="2582332" cy="3587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Aft>
                <a:spcPts val="0"/>
              </a:spcAft>
              <a:buClr>
                <a:srgbClr val="C00000"/>
              </a:buClr>
            </a:pPr>
            <a:r>
              <a:rPr lang="ca-ES" sz="1600" b="1" dirty="0">
                <a:latin typeface="+mj-lt"/>
              </a:rPr>
              <a:t>3 tallers participatius</a:t>
            </a:r>
            <a:r>
              <a:rPr lang="ca-ES" sz="1600" dirty="0">
                <a:latin typeface="+mj-lt"/>
              </a:rPr>
              <a:t>, dedicats a 1) Cos tècnic de l’Ajuntament 2) Ciutadania i entitats i 3) Actors socials i </a:t>
            </a:r>
            <a:r>
              <a:rPr lang="ca-ES" sz="1600" dirty="0" err="1">
                <a:latin typeface="+mj-lt"/>
              </a:rPr>
              <a:t>econ</a:t>
            </a:r>
            <a:r>
              <a:rPr lang="es-ES" sz="1600" dirty="0" err="1">
                <a:latin typeface="+mj-lt"/>
              </a:rPr>
              <a:t>òmics</a:t>
            </a:r>
            <a:r>
              <a:rPr lang="es-ES" sz="1600" dirty="0">
                <a:latin typeface="+mj-lt"/>
              </a:rPr>
              <a:t> </a:t>
            </a:r>
            <a:r>
              <a:rPr lang="es-ES" sz="1600" dirty="0" err="1">
                <a:latin typeface="+mj-lt"/>
              </a:rPr>
              <a:t>directament</a:t>
            </a:r>
            <a:r>
              <a:rPr lang="es-ES" sz="1600" dirty="0">
                <a:latin typeface="+mj-lt"/>
              </a:rPr>
              <a:t> </a:t>
            </a:r>
            <a:r>
              <a:rPr lang="es-ES" sz="1600" dirty="0" err="1">
                <a:latin typeface="+mj-lt"/>
              </a:rPr>
              <a:t>relacionats</a:t>
            </a:r>
            <a:r>
              <a:rPr lang="es-ES" sz="1600" dirty="0">
                <a:latin typeface="+mj-lt"/>
              </a:rPr>
              <a:t> </a:t>
            </a:r>
            <a:r>
              <a:rPr lang="es-ES" sz="1600" dirty="0" err="1">
                <a:latin typeface="+mj-lt"/>
              </a:rPr>
              <a:t>amb</a:t>
            </a:r>
            <a:r>
              <a:rPr lang="es-ES" sz="1600" dirty="0">
                <a:latin typeface="+mj-lt"/>
              </a:rPr>
              <a:t> </a:t>
            </a:r>
            <a:r>
              <a:rPr lang="es-ES" sz="1600" dirty="0" err="1">
                <a:latin typeface="+mj-lt"/>
              </a:rPr>
              <a:t>l’habitatge</a:t>
            </a:r>
            <a:r>
              <a:rPr lang="ca-ES" sz="1600" dirty="0">
                <a:latin typeface="+mj-lt"/>
              </a:rPr>
              <a:t> i Recollida de propostes als punts informatius, així com un </a:t>
            </a:r>
            <a:r>
              <a:rPr lang="ca-ES" sz="1600" b="1" dirty="0">
                <a:latin typeface="+mj-lt"/>
              </a:rPr>
              <a:t>espai de participació en línia al portal</a:t>
            </a:r>
          </a:p>
          <a:p>
            <a:pPr lvl="0" algn="just">
              <a:lnSpc>
                <a:spcPct val="130000"/>
              </a:lnSpc>
              <a:spcAft>
                <a:spcPts val="0"/>
              </a:spcAft>
              <a:buClr>
                <a:srgbClr val="C00000"/>
              </a:buClr>
            </a:pPr>
            <a:endParaRPr lang="es-ES" sz="1600" b="1" dirty="0">
              <a:latin typeface="+mj-lt"/>
            </a:endParaRPr>
          </a:p>
        </p:txBody>
      </p:sp>
      <p:sp>
        <p:nvSpPr>
          <p:cNvPr id="31" name="Rectángulo 7">
            <a:extLst>
              <a:ext uri="{FF2B5EF4-FFF2-40B4-BE49-F238E27FC236}">
                <a16:creationId xmlns:a16="http://schemas.microsoft.com/office/drawing/2014/main" xmlns="" id="{43BAF9DF-B46A-401F-A856-01F4F68BC9D0}"/>
              </a:ext>
            </a:extLst>
          </p:cNvPr>
          <p:cNvSpPr/>
          <p:nvPr/>
        </p:nvSpPr>
        <p:spPr>
          <a:xfrm>
            <a:off x="8695267" y="3497665"/>
            <a:ext cx="2523066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Aft>
                <a:spcPts val="0"/>
              </a:spcAft>
              <a:buClr>
                <a:srgbClr val="C00000"/>
              </a:buClr>
            </a:pPr>
            <a:r>
              <a:rPr lang="ca-ES" sz="1600" b="1" dirty="0">
                <a:latin typeface="+mj-lt"/>
              </a:rPr>
              <a:t>Publicació en línia dels continguts i conclusions </a:t>
            </a:r>
            <a:r>
              <a:rPr lang="ca-ES" sz="1600" dirty="0">
                <a:latin typeface="+mj-lt"/>
              </a:rPr>
              <a:t>d’espais participatius i debats que es vagin desenvolupant </a:t>
            </a:r>
            <a:r>
              <a:rPr lang="ca-ES" sz="1600" b="1" dirty="0">
                <a:latin typeface="+mj-lt"/>
              </a:rPr>
              <a:t>al llarg del procés</a:t>
            </a:r>
            <a:r>
              <a:rPr lang="ca-ES" sz="1600" dirty="0">
                <a:latin typeface="+mj-lt"/>
              </a:rPr>
              <a:t>, així com </a:t>
            </a:r>
            <a:r>
              <a:rPr lang="ca-ES" sz="1600" b="1" dirty="0">
                <a:latin typeface="+mj-lt"/>
              </a:rPr>
              <a:t>un</a:t>
            </a:r>
            <a:r>
              <a:rPr lang="ca-ES" sz="1600" dirty="0">
                <a:latin typeface="+mj-lt"/>
              </a:rPr>
              <a:t> </a:t>
            </a:r>
            <a:r>
              <a:rPr lang="ca-ES" sz="1600" b="1" dirty="0">
                <a:latin typeface="+mj-lt"/>
              </a:rPr>
              <a:t>acte final de presentació dels resultats</a:t>
            </a:r>
            <a:endParaRPr lang="es-ES" sz="1600" b="1" dirty="0">
              <a:latin typeface="+mj-lt"/>
            </a:endParaRPr>
          </a:p>
        </p:txBody>
      </p:sp>
      <p:pic>
        <p:nvPicPr>
          <p:cNvPr id="1026" name="Picture 2" descr="C:\Users\eloi_\Desktop\EIDOS\rubi participa trasnsp verme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80" y="6212297"/>
            <a:ext cx="1215575" cy="39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3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4" t="12287" r="4560"/>
          <a:stretch/>
        </p:blipFill>
        <p:spPr bwMode="auto">
          <a:xfrm>
            <a:off x="7752599" y="2150579"/>
            <a:ext cx="4318000" cy="417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69376" y="514336"/>
            <a:ext cx="10166445" cy="1325563"/>
          </a:xfrm>
        </p:spPr>
        <p:txBody>
          <a:bodyPr/>
          <a:lstStyle/>
          <a:p>
            <a:r>
              <a:rPr lang="es-ES" dirty="0" err="1">
                <a:latin typeface="Cambria" charset="0"/>
                <a:ea typeface="Cambria" charset="0"/>
                <a:cs typeface="Cambria" charset="0"/>
              </a:rPr>
              <a:t>Difusió</a:t>
            </a:r>
            <a:r>
              <a:rPr lang="es-ES" dirty="0">
                <a:latin typeface="Cambria" charset="0"/>
                <a:ea typeface="Cambria" charset="0"/>
                <a:cs typeface="Cambria" charset="0"/>
              </a:rPr>
              <a:t> i </a:t>
            </a:r>
            <a:r>
              <a:rPr lang="es-ES" dirty="0" err="1">
                <a:latin typeface="Cambria" charset="0"/>
                <a:ea typeface="Cambria" charset="0"/>
                <a:cs typeface="Cambria" charset="0"/>
              </a:rPr>
              <a:t>comunicació</a:t>
            </a:r>
            <a:endParaRPr lang="es-E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26039" y="1627241"/>
            <a:ext cx="6044811" cy="47545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E3001B"/>
              </a:buClr>
              <a:buFont typeface="Wingdings" panose="05000000000000000000" pitchFamily="2" charset="2"/>
              <a:buChar char="ü"/>
            </a:pPr>
            <a:r>
              <a:rPr lang="ca-ES" sz="2000" dirty="0"/>
              <a:t>Campanya de difusió en línia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a-ES" sz="1800" dirty="0"/>
              <a:t> A les xarxes socials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E3001B"/>
              </a:buClr>
              <a:buFont typeface="Wingdings" panose="05000000000000000000" pitchFamily="2" charset="2"/>
              <a:buChar char="ü"/>
            </a:pPr>
            <a:r>
              <a:rPr lang="ca-ES" sz="2000" dirty="0"/>
              <a:t>Punts d’informació i participació al carrer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a-ES" sz="1800" dirty="0">
                <a:solidFill>
                  <a:srgbClr val="7030A0"/>
                </a:solidFill>
              </a:rPr>
              <a:t>8 setembre matí i tarda</a:t>
            </a:r>
            <a:r>
              <a:rPr lang="ca-ES" sz="1800" dirty="0"/>
              <a:t>: Francesc Macià amb Pere </a:t>
            </a:r>
            <a:r>
              <a:rPr lang="ca-ES" sz="1800" dirty="0" err="1"/>
              <a:t>Esmendia</a:t>
            </a:r>
            <a:endParaRPr lang="ca-ES" sz="18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a-ES" sz="1800" dirty="0">
                <a:solidFill>
                  <a:srgbClr val="7030A0"/>
                </a:solidFill>
              </a:rPr>
              <a:t>10 setembre matí</a:t>
            </a:r>
            <a:r>
              <a:rPr lang="ca-ES" sz="1800" dirty="0"/>
              <a:t>: porta CAP Mútua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a-ES" sz="1800" dirty="0">
                <a:solidFill>
                  <a:srgbClr val="7030A0"/>
                </a:solidFill>
              </a:rPr>
              <a:t>18 setembre matí i tarda</a:t>
            </a:r>
            <a:r>
              <a:rPr lang="ca-ES" sz="1800" dirty="0"/>
              <a:t>: Mercat (interior i exterior)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a-ES" sz="1800" dirty="0">
                <a:solidFill>
                  <a:srgbClr val="7030A0"/>
                </a:solidFill>
              </a:rPr>
              <a:t>19 de setembre matí</a:t>
            </a:r>
            <a:r>
              <a:rPr lang="ca-ES" sz="1800" dirty="0"/>
              <a:t>: Mercadal – Antoni </a:t>
            </a:r>
            <a:r>
              <a:rPr lang="ca-ES" sz="1800" dirty="0" err="1"/>
              <a:t>Sedó</a:t>
            </a:r>
            <a:endParaRPr lang="ca-ES" sz="18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a-ES" sz="1800" dirty="0">
                <a:solidFill>
                  <a:srgbClr val="7030A0"/>
                </a:solidFill>
              </a:rPr>
              <a:t>24 setembre tarda</a:t>
            </a:r>
            <a:r>
              <a:rPr lang="ca-ES" sz="1800" dirty="0"/>
              <a:t>: Maximí Fornés entre Pl Catalunya i Pl Dr Guardiet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a-ES" sz="1800" dirty="0">
                <a:solidFill>
                  <a:srgbClr val="7030A0"/>
                </a:solidFill>
              </a:rPr>
              <a:t>25 setembre</a:t>
            </a:r>
            <a:r>
              <a:rPr lang="ca-ES" sz="1800" dirty="0"/>
              <a:t>: Sant Jordi Parc </a:t>
            </a:r>
          </a:p>
        </p:txBody>
      </p:sp>
      <p:sp>
        <p:nvSpPr>
          <p:cNvPr id="5" name="4 Pentágono"/>
          <p:cNvSpPr/>
          <p:nvPr/>
        </p:nvSpPr>
        <p:spPr>
          <a:xfrm>
            <a:off x="1351353" y="528922"/>
            <a:ext cx="9804400" cy="1083733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C:\Users\eloi_\Desktop\EIDOS\logos rubi transparent 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8" t="27246" r="51744" b="34039"/>
          <a:stretch/>
        </p:blipFill>
        <p:spPr bwMode="auto">
          <a:xfrm>
            <a:off x="1469959" y="514336"/>
            <a:ext cx="1025652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ol 5">
            <a:extLst>
              <a:ext uri="{FF2B5EF4-FFF2-40B4-BE49-F238E27FC236}">
                <a16:creationId xmlns:a16="http://schemas.microsoft.com/office/drawing/2014/main" xmlns="" id="{F4FA2B97-F614-4A61-81C3-0870D9C0DB86}"/>
              </a:ext>
            </a:extLst>
          </p:cNvPr>
          <p:cNvSpPr txBox="1">
            <a:spLocks/>
          </p:cNvSpPr>
          <p:nvPr/>
        </p:nvSpPr>
        <p:spPr>
          <a:xfrm>
            <a:off x="2494700" y="404962"/>
            <a:ext cx="90255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s-ES" dirty="0" err="1"/>
              <a:t>Difusió</a:t>
            </a:r>
            <a:r>
              <a:rPr lang="es-ES" dirty="0"/>
              <a:t> i </a:t>
            </a:r>
            <a:r>
              <a:rPr lang="es-ES" dirty="0" err="1"/>
              <a:t>comunicació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27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69376" y="514336"/>
            <a:ext cx="10166445" cy="1325563"/>
          </a:xfrm>
        </p:spPr>
        <p:txBody>
          <a:bodyPr/>
          <a:lstStyle/>
          <a:p>
            <a:r>
              <a:rPr lang="es-ES" dirty="0" err="1">
                <a:latin typeface="Cambria" charset="0"/>
                <a:ea typeface="Cambria" charset="0"/>
                <a:cs typeface="Cambria" charset="0"/>
              </a:rPr>
              <a:t>Difusió</a:t>
            </a:r>
            <a:r>
              <a:rPr lang="es-ES" dirty="0">
                <a:latin typeface="Cambria" charset="0"/>
                <a:ea typeface="Cambria" charset="0"/>
                <a:cs typeface="Cambria" charset="0"/>
              </a:rPr>
              <a:t> i </a:t>
            </a:r>
            <a:r>
              <a:rPr lang="es-ES" dirty="0" err="1">
                <a:latin typeface="Cambria" charset="0"/>
                <a:ea typeface="Cambria" charset="0"/>
                <a:cs typeface="Cambria" charset="0"/>
              </a:rPr>
              <a:t>comunicació</a:t>
            </a:r>
            <a:endParaRPr lang="es-E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5" name="4 Pentágono"/>
          <p:cNvSpPr/>
          <p:nvPr/>
        </p:nvSpPr>
        <p:spPr>
          <a:xfrm>
            <a:off x="1351352" y="528922"/>
            <a:ext cx="10704659" cy="1083733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C:\Users\eloi_\Desktop\EIDOS\logos rubi transparent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8" t="27246" r="51744" b="34039"/>
          <a:stretch/>
        </p:blipFill>
        <p:spPr bwMode="auto">
          <a:xfrm>
            <a:off x="1469959" y="514336"/>
            <a:ext cx="1025652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ol 5">
            <a:extLst>
              <a:ext uri="{FF2B5EF4-FFF2-40B4-BE49-F238E27FC236}">
                <a16:creationId xmlns:a16="http://schemas.microsoft.com/office/drawing/2014/main" xmlns="" id="{F4FA2B97-F614-4A61-81C3-0870D9C0DB86}"/>
              </a:ext>
            </a:extLst>
          </p:cNvPr>
          <p:cNvSpPr txBox="1">
            <a:spLocks/>
          </p:cNvSpPr>
          <p:nvPr/>
        </p:nvSpPr>
        <p:spPr>
          <a:xfrm>
            <a:off x="2494700" y="404962"/>
            <a:ext cx="95613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ca-ES" dirty="0"/>
              <a:t>P</a:t>
            </a:r>
            <a:r>
              <a:rPr lang="es-ES" dirty="0" err="1"/>
              <a:t>unts</a:t>
            </a:r>
            <a:r>
              <a:rPr lang="es-ES" dirty="0"/>
              <a:t> </a:t>
            </a:r>
            <a:r>
              <a:rPr lang="es-ES" dirty="0" err="1"/>
              <a:t>informació</a:t>
            </a:r>
            <a:r>
              <a:rPr lang="es-ES" dirty="0"/>
              <a:t> i </a:t>
            </a:r>
            <a:r>
              <a:rPr lang="es-ES" dirty="0" err="1"/>
              <a:t>participació</a:t>
            </a:r>
            <a:r>
              <a:rPr lang="es-ES" dirty="0"/>
              <a:t> </a:t>
            </a:r>
          </a:p>
          <a:p>
            <a:r>
              <a:rPr lang="es-ES" dirty="0"/>
              <a:t>al </a:t>
            </a:r>
            <a:r>
              <a:rPr lang="es-ES" dirty="0" err="1"/>
              <a:t>carrer</a:t>
            </a:r>
            <a:endParaRPr lang="es-ES" dirty="0"/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xmlns="" id="{CF8D0919-6942-4AA3-BFBD-7A72B13386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4387" y="1805531"/>
            <a:ext cx="2067374" cy="5119258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xmlns="" id="{BDA05487-7D48-4863-901F-924D787DFB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1179" y="1893545"/>
            <a:ext cx="2211202" cy="5119256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xmlns="" id="{6CCBBFB3-100D-4D3F-BE04-8C61BC0290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8951" y="1893545"/>
            <a:ext cx="2197134" cy="5119257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xmlns="" id="{ACA9A378-93C0-47FB-BE8A-D314B95C61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4834" y="1874805"/>
            <a:ext cx="2192725" cy="5076481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xmlns="" id="{40B106B9-E00E-412F-A874-1D462A548C0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4519" y="1805531"/>
            <a:ext cx="2197135" cy="5271352"/>
          </a:xfrm>
          <a:prstGeom prst="rect">
            <a:avLst/>
          </a:prstGeom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xmlns="" id="{0E6898BE-9435-48CE-A819-84ABFF35411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0184" y="2824773"/>
            <a:ext cx="2067375" cy="196947"/>
          </a:xfrm>
          <a:prstGeom prst="rect">
            <a:avLst/>
          </a:prstGeom>
        </p:spPr>
      </p:pic>
      <p:pic>
        <p:nvPicPr>
          <p:cNvPr id="17" name="Imatge 16">
            <a:extLst>
              <a:ext uri="{FF2B5EF4-FFF2-40B4-BE49-F238E27FC236}">
                <a16:creationId xmlns:a16="http://schemas.microsoft.com/office/drawing/2014/main" xmlns="" id="{2DF25574-1EC7-4EAD-9DF0-869B2BC58D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4058" y="2779714"/>
            <a:ext cx="2067375" cy="19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360" y="544215"/>
            <a:ext cx="9286564" cy="1325563"/>
          </a:xfrm>
        </p:spPr>
        <p:txBody>
          <a:bodyPr/>
          <a:lstStyle/>
          <a:p>
            <a:r>
              <a:rPr lang="es-ES" dirty="0" err="1">
                <a:latin typeface="Cambria" charset="0"/>
                <a:ea typeface="Cambria" charset="0"/>
                <a:cs typeface="Cambria" charset="0"/>
              </a:rPr>
              <a:t>Participació</a:t>
            </a:r>
            <a:r>
              <a:rPr lang="es-ES" dirty="0">
                <a:latin typeface="Cambria" charset="0"/>
                <a:ea typeface="Cambria" charset="0"/>
                <a:cs typeface="Cambria" charset="0"/>
              </a:rPr>
              <a:t> i </a:t>
            </a:r>
            <a:r>
              <a:rPr lang="es-ES" dirty="0" err="1">
                <a:latin typeface="Cambria" charset="0"/>
                <a:ea typeface="Cambria" charset="0"/>
                <a:cs typeface="Cambria" charset="0"/>
              </a:rPr>
              <a:t>debat</a:t>
            </a:r>
            <a:endParaRPr lang="es-E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00665" y="1907417"/>
            <a:ext cx="9553134" cy="478880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a-ES" dirty="0"/>
              <a:t>Tallers participatius 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Clr>
                <a:srgbClr val="E3001B"/>
              </a:buClr>
              <a:buFont typeface="Calibri Light" panose="020F0302020204030204" pitchFamily="34" charset="0"/>
              <a:buChar char="»"/>
            </a:pPr>
            <a:r>
              <a:rPr lang="ca-ES" dirty="0"/>
              <a:t>Personal</a:t>
            </a:r>
            <a:r>
              <a:rPr lang="ca-ES" b="1" dirty="0"/>
              <a:t> tècnic municipal</a:t>
            </a:r>
            <a:r>
              <a:rPr lang="ca-ES" dirty="0"/>
              <a:t>. </a:t>
            </a:r>
            <a:r>
              <a:rPr lang="ca-ES" dirty="0">
                <a:solidFill>
                  <a:srgbClr val="7030A0"/>
                </a:solidFill>
              </a:rPr>
              <a:t>Divendres 2 octubre</a:t>
            </a:r>
          </a:p>
          <a:p>
            <a:pPr marL="914400" lvl="2" indent="0">
              <a:lnSpc>
                <a:spcPct val="130000"/>
              </a:lnSpc>
              <a:spcBef>
                <a:spcPts val="0"/>
              </a:spcBef>
              <a:buClr>
                <a:srgbClr val="E3001B"/>
              </a:buClr>
              <a:buNone/>
            </a:pPr>
            <a:r>
              <a:rPr lang="ca-ES" dirty="0"/>
              <a:t>Taller amb tècnics de les diverses àrees de l’Ajuntament per a recollir una mirada transversal sobre les necessitats i estratègies prioritàries en la política d’habitatge). 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Clr>
                <a:srgbClr val="E3001B"/>
              </a:buClr>
              <a:buFont typeface="Calibri Light" panose="020F0302020204030204" pitchFamily="34" charset="0"/>
              <a:buChar char="»"/>
            </a:pPr>
            <a:r>
              <a:rPr lang="ca-ES" dirty="0"/>
              <a:t>Sessió oberta a la </a:t>
            </a:r>
            <a:r>
              <a:rPr lang="ca-ES" b="1" dirty="0"/>
              <a:t>ciutadania</a:t>
            </a:r>
            <a:r>
              <a:rPr lang="ca-ES" dirty="0"/>
              <a:t>. </a:t>
            </a:r>
            <a:r>
              <a:rPr lang="ca-ES" dirty="0">
                <a:solidFill>
                  <a:srgbClr val="7030A0"/>
                </a:solidFill>
              </a:rPr>
              <a:t>Dijous 8 d'octubre</a:t>
            </a:r>
            <a:endParaRPr lang="ca-ES" dirty="0"/>
          </a:p>
          <a:p>
            <a:pPr marL="914400" lvl="2" indent="0">
              <a:lnSpc>
                <a:spcPct val="130000"/>
              </a:lnSpc>
              <a:spcBef>
                <a:spcPts val="0"/>
              </a:spcBef>
              <a:buClr>
                <a:srgbClr val="E3001B"/>
              </a:buClr>
              <a:buNone/>
            </a:pPr>
            <a:r>
              <a:rPr lang="ca-ES" dirty="0"/>
              <a:t>S’obrirà un espai per a la participació de la ciutadania individual en la que s’exposarà la diagnosi i es debatrà sobre objectius i estratègies)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Clr>
                <a:srgbClr val="E3001B"/>
              </a:buClr>
              <a:buFont typeface="Calibri Light" panose="020F0302020204030204" pitchFamily="34" charset="0"/>
              <a:buChar char="»"/>
            </a:pPr>
            <a:r>
              <a:rPr lang="ca-ES" dirty="0"/>
              <a:t>Sessió amb actors socials i professionals (Mesa pel Dret a l’Habitatge, entitats gestores, </a:t>
            </a:r>
            <a:r>
              <a:rPr lang="ca-ES" dirty="0" err="1"/>
              <a:t>APIs</a:t>
            </a:r>
            <a:r>
              <a:rPr lang="ca-ES" dirty="0"/>
              <a:t>…). </a:t>
            </a:r>
            <a:r>
              <a:rPr lang="ca-ES" dirty="0">
                <a:solidFill>
                  <a:srgbClr val="7030A0"/>
                </a:solidFill>
              </a:rPr>
              <a:t>Dimarts 20 d’octubre</a:t>
            </a:r>
          </a:p>
          <a:p>
            <a:pPr marL="914400" lvl="2" indent="0">
              <a:lnSpc>
                <a:spcPct val="130000"/>
              </a:lnSpc>
              <a:spcBef>
                <a:spcPts val="0"/>
              </a:spcBef>
              <a:buClr>
                <a:srgbClr val="E3001B"/>
              </a:buClr>
              <a:buNone/>
            </a:pPr>
            <a:r>
              <a:rPr lang="ca-ES" dirty="0"/>
              <a:t>Es partirà de la diagnosi per a debatre sobre els objectius i estratègies prioritàries del PLH.</a:t>
            </a:r>
          </a:p>
          <a:p>
            <a:pPr marL="457200" lvl="1" indent="0">
              <a:lnSpc>
                <a:spcPct val="130000"/>
              </a:lnSpc>
              <a:spcBef>
                <a:spcPts val="0"/>
              </a:spcBef>
              <a:buNone/>
            </a:pPr>
            <a:endParaRPr lang="ca-ES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a-ES" dirty="0"/>
              <a:t>Participació en línia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Clr>
                <a:srgbClr val="E3001B"/>
              </a:buClr>
              <a:buFont typeface="Calibri Light" panose="020F0302020204030204" pitchFamily="34" charset="0"/>
              <a:buChar char="»"/>
            </a:pPr>
            <a:r>
              <a:rPr lang="ca-ES" dirty="0"/>
              <a:t>Enquesta a través de la qual es recolliran propostes de forma continuada al portal fins el </a:t>
            </a:r>
            <a:r>
              <a:rPr lang="ca-ES" dirty="0">
                <a:solidFill>
                  <a:srgbClr val="7030A0"/>
                </a:solidFill>
              </a:rPr>
              <a:t>12/10/20</a:t>
            </a:r>
            <a:r>
              <a:rPr lang="ca-ES" dirty="0"/>
              <a:t> (la mateixa estarà disponible a les parades)</a:t>
            </a:r>
          </a:p>
          <a:p>
            <a:pPr marL="0" lvl="1" indent="0">
              <a:lnSpc>
                <a:spcPct val="130000"/>
              </a:lnSpc>
              <a:spcBef>
                <a:spcPts val="0"/>
              </a:spcBef>
              <a:buNone/>
            </a:pPr>
            <a:endParaRPr lang="ca-ES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ca-ES" dirty="0"/>
          </a:p>
          <a:p>
            <a:pPr marL="457200" lvl="1" indent="0">
              <a:lnSpc>
                <a:spcPct val="130000"/>
              </a:lnSpc>
              <a:spcBef>
                <a:spcPts val="0"/>
              </a:spcBef>
              <a:buNone/>
            </a:pPr>
            <a:endParaRPr lang="ca-ES" dirty="0"/>
          </a:p>
          <a:p>
            <a:pPr>
              <a:lnSpc>
                <a:spcPct val="130000"/>
              </a:lnSpc>
              <a:spcBef>
                <a:spcPts val="0"/>
              </a:spcBef>
              <a:buFontTx/>
              <a:buChar char="-"/>
            </a:pPr>
            <a:endParaRPr lang="ca-ES" dirty="0"/>
          </a:p>
        </p:txBody>
      </p:sp>
      <p:sp>
        <p:nvSpPr>
          <p:cNvPr id="5" name="4 Pentágono"/>
          <p:cNvSpPr/>
          <p:nvPr/>
        </p:nvSpPr>
        <p:spPr>
          <a:xfrm>
            <a:off x="1276252" y="544215"/>
            <a:ext cx="9804400" cy="1083733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C:\Users\eloi_\Desktop\EIDOS\logos rubi transparent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1" t="28104" r="25819" b="32141"/>
          <a:stretch/>
        </p:blipFill>
        <p:spPr bwMode="auto">
          <a:xfrm>
            <a:off x="1316002" y="581853"/>
            <a:ext cx="1171996" cy="106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eloi_\Desktop\EIDOS\PLH Rubí\RR grafics\rubi participa trasnsp verme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168" y="5318029"/>
            <a:ext cx="1598832" cy="51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ol 5">
            <a:extLst>
              <a:ext uri="{FF2B5EF4-FFF2-40B4-BE49-F238E27FC236}">
                <a16:creationId xmlns:a16="http://schemas.microsoft.com/office/drawing/2014/main" xmlns="" id="{F4FA2B97-F614-4A61-81C3-0870D9C0DB86}"/>
              </a:ext>
            </a:extLst>
          </p:cNvPr>
          <p:cNvSpPr txBox="1">
            <a:spLocks/>
          </p:cNvSpPr>
          <p:nvPr/>
        </p:nvSpPr>
        <p:spPr>
          <a:xfrm>
            <a:off x="2494700" y="404962"/>
            <a:ext cx="90255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s-ES" dirty="0" err="1"/>
              <a:t>Participació</a:t>
            </a:r>
            <a:r>
              <a:rPr lang="es-ES" dirty="0"/>
              <a:t> i </a:t>
            </a:r>
            <a:r>
              <a:rPr lang="es-ES" dirty="0" err="1"/>
              <a:t>debat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0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23521</TotalTime>
  <Words>832</Words>
  <Application>Microsoft Office PowerPoint</Application>
  <PresentationFormat>Personalizado</PresentationFormat>
  <Paragraphs>138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1_Tema de Office</vt:lpstr>
      <vt:lpstr>Tema de Office</vt:lpstr>
      <vt:lpstr>Procés de participació ciutadana per a l’elaboració del    Proposta metodològica</vt:lpstr>
      <vt:lpstr>Què és el PLH?</vt:lpstr>
      <vt:lpstr>Un procés de redacció participat</vt:lpstr>
      <vt:lpstr>Presentación de PowerPoint</vt:lpstr>
      <vt:lpstr>Presentación de PowerPoint</vt:lpstr>
      <vt:lpstr>Metodologia: eixos d’acció</vt:lpstr>
      <vt:lpstr>Difusió i comunicació</vt:lpstr>
      <vt:lpstr>Difusió i comunicació</vt:lpstr>
      <vt:lpstr>Participació i debat</vt:lpstr>
      <vt:lpstr>Calendari</vt:lpstr>
      <vt:lpstr>Calendari</vt:lpstr>
      <vt:lpstr>Resultats i retorn</vt:lpstr>
      <vt:lpstr>La Mesa en el procés participatiu</vt:lpstr>
      <vt:lpstr>Som-hi?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Consell Veïnal de Nuclis Rurals  Plenari</dc:title>
  <dc:creator>EIDOS Dinamització Social</dc:creator>
  <cp:lastModifiedBy>Jordi</cp:lastModifiedBy>
  <cp:revision>134</cp:revision>
  <dcterms:created xsi:type="dcterms:W3CDTF">2019-12-13T08:24:10Z</dcterms:created>
  <dcterms:modified xsi:type="dcterms:W3CDTF">2020-07-14T14:30:30Z</dcterms:modified>
</cp:coreProperties>
</file>